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98" r:id="rId5"/>
    <p:sldId id="295" r:id="rId6"/>
    <p:sldId id="296" r:id="rId7"/>
    <p:sldId id="297" r:id="rId8"/>
    <p:sldId id="260" r:id="rId9"/>
    <p:sldId id="301" r:id="rId10"/>
    <p:sldId id="302" r:id="rId11"/>
    <p:sldId id="303" r:id="rId12"/>
    <p:sldId id="324" r:id="rId13"/>
    <p:sldId id="262" r:id="rId14"/>
    <p:sldId id="273" r:id="rId15"/>
    <p:sldId id="272" r:id="rId16"/>
    <p:sldId id="274" r:id="rId17"/>
    <p:sldId id="325" r:id="rId18"/>
    <p:sldId id="326" r:id="rId19"/>
    <p:sldId id="286" r:id="rId20"/>
    <p:sldId id="289" r:id="rId21"/>
    <p:sldId id="290" r:id="rId22"/>
    <p:sldId id="275" r:id="rId23"/>
    <p:sldId id="287" r:id="rId24"/>
    <p:sldId id="269" r:id="rId25"/>
    <p:sldId id="276" r:id="rId26"/>
    <p:sldId id="285"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265" r:id="rId47"/>
    <p:sldId id="266" r:id="rId48"/>
    <p:sldId id="267" r:id="rId49"/>
    <p:sldId id="268" r:id="rId50"/>
    <p:sldId id="263" r:id="rId51"/>
    <p:sldId id="264" r:id="rId52"/>
    <p:sldId id="271" r:id="rId53"/>
    <p:sldId id="270" r:id="rId54"/>
    <p:sldId id="291" r:id="rId55"/>
    <p:sldId id="277" r:id="rId56"/>
    <p:sldId id="278" r:id="rId57"/>
    <p:sldId id="279" r:id="rId58"/>
    <p:sldId id="282" r:id="rId59"/>
    <p:sldId id="280" r:id="rId60"/>
    <p:sldId id="292" r:id="rId61"/>
    <p:sldId id="281" r:id="rId62"/>
    <p:sldId id="288" r:id="rId63"/>
    <p:sldId id="304" r:id="rId64"/>
    <p:sldId id="293" r:id="rId65"/>
    <p:sldId id="29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2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E608D-5C7D-422B-BD80-87207420DB12}" type="datetimeFigureOut">
              <a:rPr lang="en-US" smtClean="0"/>
              <a:pPr/>
              <a:t>5/11/2021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68C5E-5452-493A-96EC-F780F2B1895D}" type="slidenum">
              <a:rPr lang="en-US" smtClean="0"/>
              <a:pPr/>
              <a:t>‹#›</a:t>
            </a:fld>
            <a:endParaRPr lang="en-US"/>
          </a:p>
        </p:txBody>
      </p:sp>
    </p:spTree>
    <p:extLst>
      <p:ext uri="{BB962C8B-B14F-4D97-AF65-F5344CB8AC3E}">
        <p14:creationId xmlns:p14="http://schemas.microsoft.com/office/powerpoint/2010/main" val="1598926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A29558C2-F254-4827-8CBB-7581053B700E}" type="slidenum">
              <a:rPr lang="en-US" altLang="en-US"/>
              <a:pPr/>
              <a:t>4</a:t>
            </a:fld>
            <a:endParaRPr lang="en-US" altLang="en-US"/>
          </a:p>
        </p:txBody>
      </p:sp>
      <p:sp>
        <p:nvSpPr>
          <p:cNvPr id="16387"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91435" tIns="45718" rIns="91435" bIns="45718" anchor="b"/>
          <a:lstStyle/>
          <a:p>
            <a:pPr algn="r" defTabSz="931863"/>
            <a:fld id="{5202096C-2D69-4C6B-A387-4D392E855CA3}" type="slidenum">
              <a:rPr lang="en-US" altLang="en-US" sz="1200">
                <a:latin typeface="Times New Roman" pitchFamily="18" charset="0"/>
              </a:rPr>
              <a:pPr algn="r" defTabSz="931863"/>
              <a:t>4</a:t>
            </a:fld>
            <a:endParaRPr lang="en-US" altLang="en-US" sz="1200">
              <a:latin typeface="Times New Roman" pitchFamily="18"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p:spPr>
        <p:txBody>
          <a:bodyPr/>
          <a:lstStyle/>
          <a:p>
            <a:r>
              <a:rPr lang="en-US" altLang="en-US" smtClean="0">
                <a:latin typeface="Arial" pitchFamily="34" charset="0"/>
              </a:rPr>
              <a:t>50% of US cases linked to smoking, correlates to number of pack years, cytogenetic studies suggest related to p53 overexpression.</a:t>
            </a:r>
          </a:p>
          <a:p>
            <a:r>
              <a:rPr lang="en-US" altLang="en-US" smtClean="0">
                <a:latin typeface="Arial" pitchFamily="34" charset="0"/>
              </a:rPr>
              <a:t>Chemicals: aromatic amines, 2- napthylamine (hair dye, rubber) and benzidine (hair dye, paint). Rubber, leather, printing materials, textiles, and paint products</a:t>
            </a:r>
          </a:p>
          <a:p>
            <a:r>
              <a:rPr lang="en-US" altLang="en-US" smtClean="0">
                <a:latin typeface="Arial" pitchFamily="34" charset="0"/>
              </a:rPr>
              <a:t>33% T4, 72%T2</a:t>
            </a:r>
          </a:p>
          <a:p>
            <a:r>
              <a:rPr lang="en-US" altLang="en-US" smtClean="0">
                <a:latin typeface="Arial" pitchFamily="34" charset="0"/>
              </a:rPr>
              <a:t>Primary goal is cure, secondary goal is preserving tumor-free bladder without compromising survival</a:t>
            </a:r>
          </a:p>
          <a:p>
            <a:endParaRPr lang="en-US" altLang="en-US" smtClean="0">
              <a:latin typeface="Arial" pitchFamily="34" charset="0"/>
            </a:endParaRPr>
          </a:p>
          <a:p>
            <a:endParaRPr lang="en-US"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patient with full and empty bladder in supine position with/without IV contrast. If doing cone down boost method, use empty</a:t>
            </a:r>
            <a:r>
              <a:rPr lang="en-US" baseline="0" dirty="0"/>
              <a:t> bladder for whole bladder </a:t>
            </a:r>
            <a:r>
              <a:rPr lang="en-US" baseline="0" dirty="0" err="1"/>
              <a:t>tx</a:t>
            </a:r>
            <a:r>
              <a:rPr lang="en-US" baseline="0" dirty="0"/>
              <a:t> and full bladder for the boost </a:t>
            </a:r>
            <a:r>
              <a:rPr lang="en-US" baseline="0" dirty="0" err="1"/>
              <a:t>tx</a:t>
            </a:r>
            <a:r>
              <a:rPr lang="en-US" baseline="0" dirty="0"/>
              <a:t>. </a:t>
            </a:r>
            <a:endParaRPr lang="en-US" dirty="0"/>
          </a:p>
          <a:p>
            <a:r>
              <a:rPr lang="en-US" dirty="0">
                <a:sym typeface="Wingdings" panose="05000000000000000000" pitchFamily="2" charset="2"/>
              </a:rPr>
              <a:t>--</a:t>
            </a:r>
            <a:r>
              <a:rPr lang="en-US" dirty="0"/>
              <a:t>RTOG</a:t>
            </a:r>
            <a:r>
              <a:rPr lang="en-US" baseline="0" dirty="0"/>
              <a:t> 0712 approach (for contouring): CTV pelvis/CTV bladder/</a:t>
            </a:r>
            <a:r>
              <a:rPr lang="en-US" baseline="0" dirty="0" err="1"/>
              <a:t>CTVboost</a:t>
            </a:r>
            <a:r>
              <a:rPr lang="en-US" baseline="0" dirty="0"/>
              <a:t>. </a:t>
            </a:r>
            <a:r>
              <a:rPr lang="en-US" baseline="0" dirty="0">
                <a:sym typeface="Wingdings" panose="05000000000000000000" pitchFamily="2" charset="2"/>
              </a:rPr>
              <a:t>CTV pelvis is a small pelvic field historically (because of trying to preserve bowel in case of salvage surgery), starting at S2-S2 and extending inferiorly below obturator foramen, CTV bladder is whole bladder, and CTV boost is gross tumor. Used four fields with 2 cm margin on each CTV for the various cone-downs. The fractionation is complicated and may not be needed to get into the nitty gritty, but on this trial would generally deliver 20 </a:t>
            </a:r>
            <a:r>
              <a:rPr lang="en-US" baseline="0" dirty="0" err="1">
                <a:sym typeface="Wingdings" panose="05000000000000000000" pitchFamily="2" charset="2"/>
              </a:rPr>
              <a:t>Gy</a:t>
            </a:r>
            <a:r>
              <a:rPr lang="en-US" baseline="0" dirty="0">
                <a:sym typeface="Wingdings" panose="05000000000000000000" pitchFamily="2" charset="2"/>
              </a:rPr>
              <a:t> to pelvis/then 8 </a:t>
            </a:r>
            <a:r>
              <a:rPr lang="en-US" baseline="0" dirty="0" err="1">
                <a:sym typeface="Wingdings" panose="05000000000000000000" pitchFamily="2" charset="2"/>
              </a:rPr>
              <a:t>Gy</a:t>
            </a:r>
            <a:r>
              <a:rPr lang="en-US" baseline="0" dirty="0">
                <a:sym typeface="Wingdings" panose="05000000000000000000" pitchFamily="2" charset="2"/>
              </a:rPr>
              <a:t> to bladder/then 12 </a:t>
            </a:r>
            <a:r>
              <a:rPr lang="en-US" baseline="0" dirty="0" err="1">
                <a:sym typeface="Wingdings" panose="05000000000000000000" pitchFamily="2" charset="2"/>
              </a:rPr>
              <a:t>Gy</a:t>
            </a:r>
            <a:r>
              <a:rPr lang="en-US" baseline="0" dirty="0">
                <a:sym typeface="Wingdings" panose="05000000000000000000" pitchFamily="2" charset="2"/>
              </a:rPr>
              <a:t> to boost-break for </a:t>
            </a:r>
            <a:r>
              <a:rPr lang="en-US" baseline="0" dirty="0" err="1">
                <a:sym typeface="Wingdings" panose="05000000000000000000" pitchFamily="2" charset="2"/>
              </a:rPr>
              <a:t>evalthen</a:t>
            </a:r>
            <a:r>
              <a:rPr lang="en-US" baseline="0" dirty="0">
                <a:sym typeface="Wingdings" panose="05000000000000000000" pitchFamily="2" charset="2"/>
              </a:rPr>
              <a:t> 24 </a:t>
            </a:r>
            <a:r>
              <a:rPr lang="en-US" baseline="0" dirty="0" err="1">
                <a:sym typeface="Wingdings" panose="05000000000000000000" pitchFamily="2" charset="2"/>
              </a:rPr>
              <a:t>Gy</a:t>
            </a:r>
            <a:r>
              <a:rPr lang="en-US" baseline="0" dirty="0">
                <a:sym typeface="Wingdings" panose="05000000000000000000" pitchFamily="2" charset="2"/>
              </a:rPr>
              <a:t> to pelvic field (for total doses of 44/52/64 </a:t>
            </a:r>
            <a:r>
              <a:rPr lang="en-US" baseline="0" dirty="0" err="1">
                <a:sym typeface="Wingdings" panose="05000000000000000000" pitchFamily="2" charset="2"/>
              </a:rPr>
              <a:t>Gy</a:t>
            </a:r>
            <a:r>
              <a:rPr lang="en-US" baseline="0" dirty="0">
                <a:sym typeface="Wingdings" panose="05000000000000000000" pitchFamily="2" charset="2"/>
              </a:rPr>
              <a:t>)</a:t>
            </a:r>
          </a:p>
          <a:p>
            <a:r>
              <a:rPr lang="en-US" baseline="0" dirty="0">
                <a:sym typeface="Wingdings" panose="05000000000000000000" pitchFamily="2" charset="2"/>
              </a:rPr>
              <a:t>--BC2001 approach (for contouring): PTV=(</a:t>
            </a:r>
            <a:r>
              <a:rPr lang="en-US" baseline="0" dirty="0" err="1">
                <a:sym typeface="Wingdings" panose="05000000000000000000" pitchFamily="2" charset="2"/>
              </a:rPr>
              <a:t>bladder+extravesical</a:t>
            </a:r>
            <a:r>
              <a:rPr lang="en-US" baseline="0" dirty="0">
                <a:sym typeface="Wingdings" panose="05000000000000000000" pitchFamily="2" charset="2"/>
              </a:rPr>
              <a:t> tumor)+1.5 cm for whole bladder // PTV=GTV+1.5 cm for partial bladder high dose target [however, even in partial bladder arm, the whole bladder field is still drawn and gets 80% of </a:t>
            </a:r>
            <a:r>
              <a:rPr lang="en-US" baseline="0" dirty="0" err="1">
                <a:sym typeface="Wingdings" panose="05000000000000000000" pitchFamily="2" charset="2"/>
              </a:rPr>
              <a:t>rx</a:t>
            </a:r>
            <a:r>
              <a:rPr lang="en-US" baseline="0" dirty="0">
                <a:sym typeface="Wingdings" panose="05000000000000000000" pitchFamily="2" charset="2"/>
              </a:rPr>
              <a:t> dose</a:t>
            </a:r>
          </a:p>
          <a:p>
            <a:r>
              <a:rPr lang="en-US" baseline="0" dirty="0">
                <a:sym typeface="Wingdings" panose="05000000000000000000" pitchFamily="2" charset="2"/>
              </a:rPr>
              <a:t>--Simple approach would be to just treat whole bladder field (assume no nodes) to 50 </a:t>
            </a:r>
            <a:r>
              <a:rPr lang="en-US" baseline="0" dirty="0" err="1">
                <a:sym typeface="Wingdings" panose="05000000000000000000" pitchFamily="2" charset="2"/>
              </a:rPr>
              <a:t>Gy</a:t>
            </a:r>
            <a:r>
              <a:rPr lang="en-US" baseline="0" dirty="0">
                <a:sym typeface="Wingdings" panose="05000000000000000000" pitchFamily="2" charset="2"/>
              </a:rPr>
              <a:t>, then boost a partial bladder volume to 64 </a:t>
            </a:r>
            <a:r>
              <a:rPr lang="en-US" baseline="0" dirty="0" err="1">
                <a:sym typeface="Wingdings" panose="05000000000000000000" pitchFamily="2" charset="2"/>
              </a:rPr>
              <a:t>Gy</a:t>
            </a:r>
            <a:endParaRPr lang="en-US" baseline="0" dirty="0">
              <a:sym typeface="Wingdings" panose="05000000000000000000" pitchFamily="2" charset="2"/>
            </a:endParaRPr>
          </a:p>
          <a:p>
            <a:r>
              <a:rPr lang="en-US" baseline="0" dirty="0">
                <a:sym typeface="Wingdings" panose="05000000000000000000" pitchFamily="2" charset="2"/>
              </a:rPr>
              <a:t>Final doses are either 64 </a:t>
            </a:r>
            <a:r>
              <a:rPr lang="en-US" baseline="0" dirty="0" err="1">
                <a:sym typeface="Wingdings" panose="05000000000000000000" pitchFamily="2" charset="2"/>
              </a:rPr>
              <a:t>Gy</a:t>
            </a:r>
            <a:r>
              <a:rPr lang="en-US" baseline="0" dirty="0">
                <a:sym typeface="Wingdings" panose="05000000000000000000" pitchFamily="2" charset="2"/>
              </a:rPr>
              <a:t> in 2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r>
              <a:rPr lang="en-US" baseline="0" dirty="0">
                <a:sym typeface="Wingdings" panose="05000000000000000000" pitchFamily="2" charset="2"/>
              </a:rPr>
              <a:t> (RTOG, BC2001) or 55 </a:t>
            </a:r>
            <a:r>
              <a:rPr lang="en-US" baseline="0" dirty="0" err="1">
                <a:sym typeface="Wingdings" panose="05000000000000000000" pitchFamily="2" charset="2"/>
              </a:rPr>
              <a:t>Gy</a:t>
            </a:r>
            <a:r>
              <a:rPr lang="en-US" baseline="0" dirty="0">
                <a:sym typeface="Wingdings" panose="05000000000000000000" pitchFamily="2" charset="2"/>
              </a:rPr>
              <a:t> in 2.75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endParaRPr lang="en-US" baseline="0" dirty="0">
              <a:sym typeface="Wingdings" panose="05000000000000000000" pitchFamily="2" charset="2"/>
            </a:endParaRPr>
          </a:p>
          <a:p>
            <a:r>
              <a:rPr lang="en-US" baseline="0" dirty="0">
                <a:sym typeface="Wingdings" panose="05000000000000000000" pitchFamily="2" charset="2"/>
              </a:rPr>
              <a:t>Chemo regimens include 5-FU/Cis (old RTOG regimens with bid </a:t>
            </a:r>
            <a:r>
              <a:rPr lang="en-US" baseline="0" dirty="0" err="1">
                <a:sym typeface="Wingdings" panose="05000000000000000000" pitchFamily="2" charset="2"/>
              </a:rPr>
              <a:t>rt</a:t>
            </a:r>
            <a:r>
              <a:rPr lang="en-US" baseline="0" dirty="0">
                <a:sym typeface="Wingdings" panose="05000000000000000000" pitchFamily="2" charset="2"/>
              </a:rPr>
              <a:t>), </a:t>
            </a:r>
            <a:r>
              <a:rPr lang="en-US" baseline="0" dirty="0" err="1">
                <a:sym typeface="Wingdings" panose="05000000000000000000" pitchFamily="2" charset="2"/>
              </a:rPr>
              <a:t>cisplating</a:t>
            </a:r>
            <a:r>
              <a:rPr lang="en-US" baseline="0" dirty="0">
                <a:sym typeface="Wingdings" panose="05000000000000000000" pitchFamily="2" charset="2"/>
              </a:rPr>
              <a:t>/paclitaxel (RTOG 0233), 5-FU/MMC (BC2001), weekly gemcitabine (RTOG 0712 experimental)</a:t>
            </a:r>
          </a:p>
          <a:p>
            <a:pPr marL="0" marR="0" lvl="0" indent="0" algn="l" defTabSz="457151"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-Cystoscopy at 4-6 weeks, then q3 months for two years, and then q6 months </a:t>
            </a:r>
            <a:r>
              <a:rPr lang="en-US" baseline="0" dirty="0" err="1">
                <a:sym typeface="Wingdings" panose="05000000000000000000" pitchFamily="2" charset="2"/>
              </a:rPr>
              <a:t>yrs</a:t>
            </a:r>
            <a:r>
              <a:rPr lang="en-US" baseline="0" dirty="0">
                <a:sym typeface="Wingdings" panose="05000000000000000000" pitchFamily="2" charset="2"/>
              </a:rPr>
              <a:t> 3-5, then </a:t>
            </a:r>
            <a:r>
              <a:rPr lang="en-US" baseline="0" dirty="0" err="1">
                <a:sym typeface="Wingdings" panose="05000000000000000000" pitchFamily="2" charset="2"/>
              </a:rPr>
              <a:t>qyear</a:t>
            </a:r>
            <a:r>
              <a:rPr lang="en-US" baseline="0" dirty="0">
                <a:sym typeface="Wingdings" panose="05000000000000000000" pitchFamily="2" charset="2"/>
              </a:rPr>
              <a:t>. </a:t>
            </a:r>
          </a:p>
          <a:p>
            <a:r>
              <a:rPr lang="en-US" baseline="0" dirty="0" err="1">
                <a:sym typeface="Wingdings" panose="05000000000000000000" pitchFamily="2" charset="2"/>
              </a:rPr>
              <a:t>Followup</a:t>
            </a:r>
            <a:r>
              <a:rPr lang="en-US" baseline="0" dirty="0">
                <a:sym typeface="Wingdings" panose="05000000000000000000" pitchFamily="2" charset="2"/>
              </a:rPr>
              <a:t> per NCCN: at 2-3 months, imaging with full CT of c/a/p with contrast, w/ or w/o bone scan. </a:t>
            </a:r>
          </a:p>
          <a:p>
            <a:endParaRPr lang="en-US" dirty="0"/>
          </a:p>
        </p:txBody>
      </p:sp>
      <p:sp>
        <p:nvSpPr>
          <p:cNvPr id="4" name="Slide Number Placeholder 3"/>
          <p:cNvSpPr>
            <a:spLocks noGrp="1"/>
          </p:cNvSpPr>
          <p:nvPr>
            <p:ph type="sldNum" sz="quarter" idx="10"/>
          </p:nvPr>
        </p:nvSpPr>
        <p:spPr/>
        <p:txBody>
          <a:bodyPr/>
          <a:lstStyle/>
          <a:p>
            <a:fld id="{A8F4C314-127D-4476-AC6D-4236F24B1629}" type="slidenum">
              <a:rPr lang="en-US" smtClean="0"/>
              <a:pPr/>
              <a:t>49</a:t>
            </a:fld>
            <a:endParaRPr lang="en-US"/>
          </a:p>
        </p:txBody>
      </p:sp>
    </p:spTree>
    <p:extLst>
      <p:ext uri="{BB962C8B-B14F-4D97-AF65-F5344CB8AC3E}">
        <p14:creationId xmlns:p14="http://schemas.microsoft.com/office/powerpoint/2010/main" val="3395748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means that salvage cystectomy is not an option. So this is definitive </a:t>
            </a:r>
            <a:r>
              <a:rPr lang="en-US" dirty="0" err="1"/>
              <a:t>chemoRT</a:t>
            </a:r>
            <a:r>
              <a:rPr lang="en-US" dirty="0"/>
              <a:t>, no need to do interim evaluation</a:t>
            </a:r>
          </a:p>
          <a:p>
            <a:r>
              <a:rPr lang="en-US" dirty="0"/>
              <a:t>--</a:t>
            </a:r>
            <a:r>
              <a:rPr lang="en-US" baseline="0" dirty="0"/>
              <a:t> </a:t>
            </a:r>
            <a:r>
              <a:rPr lang="en-US" dirty="0"/>
              <a:t>multifocal, extensive CIS, incomplete TURBT, poo</a:t>
            </a:r>
            <a:r>
              <a:rPr lang="en-US" baseline="0" dirty="0"/>
              <a:t>r bladder function, </a:t>
            </a:r>
            <a:r>
              <a:rPr lang="en-US" baseline="0" dirty="0" err="1"/>
              <a:t>hydronephrosis</a:t>
            </a:r>
            <a:r>
              <a:rPr lang="en-US" baseline="0" dirty="0"/>
              <a:t> </a:t>
            </a:r>
            <a:endParaRPr lang="en-US" dirty="0"/>
          </a:p>
          <a:p>
            <a:r>
              <a:rPr lang="en-US" dirty="0"/>
              <a:t>-- may not be good candidates but if not candidates for cystectomy may do well with combined </a:t>
            </a:r>
            <a:r>
              <a:rPr lang="en-US" dirty="0" err="1"/>
              <a:t>chemoradiotherapy</a:t>
            </a:r>
            <a:r>
              <a:rPr lang="en-US" dirty="0"/>
              <a:t>.</a:t>
            </a:r>
          </a:p>
          <a:p>
            <a:r>
              <a:rPr lang="en-US" dirty="0"/>
              <a:t>Consider 5-FU/MMC for patients with decreased renal function,.</a:t>
            </a:r>
          </a:p>
          <a:p>
            <a:r>
              <a:rPr lang="en-US" dirty="0"/>
              <a:t>--5 overall year survival for chemo/RT approximately 50-60%,</a:t>
            </a:r>
            <a:r>
              <a:rPr lang="en-US" baseline="0" dirty="0"/>
              <a:t> </a:t>
            </a:r>
            <a:r>
              <a:rPr lang="en-US" dirty="0"/>
              <a:t>similar to cystectomy.</a:t>
            </a:r>
          </a:p>
          <a:p>
            <a:r>
              <a:rPr lang="en-US" dirty="0"/>
              <a:t>--Bladder sparing successful in approximately 70% at 5 years</a:t>
            </a:r>
          </a:p>
          <a:p>
            <a:r>
              <a:rPr lang="en-US" dirty="0"/>
              <a:t>--No value of giving chemotherapy before chemo/RT</a:t>
            </a:r>
          </a:p>
          <a:p>
            <a:endParaRPr lang="en-US" dirty="0"/>
          </a:p>
        </p:txBody>
      </p:sp>
      <p:sp>
        <p:nvSpPr>
          <p:cNvPr id="4" name="Slide Number Placeholder 3"/>
          <p:cNvSpPr>
            <a:spLocks noGrp="1"/>
          </p:cNvSpPr>
          <p:nvPr>
            <p:ph type="sldNum" sz="quarter" idx="10"/>
          </p:nvPr>
        </p:nvSpPr>
        <p:spPr/>
        <p:txBody>
          <a:bodyPr/>
          <a:lstStyle/>
          <a:p>
            <a:fld id="{A8F4C314-127D-4476-AC6D-4236F24B1629}" type="slidenum">
              <a:rPr lang="en-US" smtClean="0"/>
              <a:pPr/>
              <a:t>51</a:t>
            </a:fld>
            <a:endParaRPr lang="en-US"/>
          </a:p>
        </p:txBody>
      </p:sp>
    </p:spTree>
    <p:extLst>
      <p:ext uri="{BB962C8B-B14F-4D97-AF65-F5344CB8AC3E}">
        <p14:creationId xmlns:p14="http://schemas.microsoft.com/office/powerpoint/2010/main" val="60804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patient with full and empty bladder in supine position with/without IV contrast. If doing cone down boost method, use empty</a:t>
            </a:r>
            <a:r>
              <a:rPr lang="en-US" baseline="0" dirty="0"/>
              <a:t> bladder for whole bladder </a:t>
            </a:r>
            <a:r>
              <a:rPr lang="en-US" baseline="0" dirty="0" err="1"/>
              <a:t>tx</a:t>
            </a:r>
            <a:r>
              <a:rPr lang="en-US" baseline="0" dirty="0"/>
              <a:t> and full bladder for the boost </a:t>
            </a:r>
            <a:r>
              <a:rPr lang="en-US" baseline="0" dirty="0" err="1"/>
              <a:t>tx</a:t>
            </a:r>
            <a:r>
              <a:rPr lang="en-US" baseline="0" dirty="0"/>
              <a:t>. </a:t>
            </a:r>
            <a:endParaRPr lang="en-US" dirty="0"/>
          </a:p>
          <a:p>
            <a:r>
              <a:rPr lang="en-US" dirty="0">
                <a:sym typeface="Wingdings" panose="05000000000000000000" pitchFamily="2" charset="2"/>
              </a:rPr>
              <a:t>--</a:t>
            </a:r>
            <a:r>
              <a:rPr lang="en-US" dirty="0"/>
              <a:t>RTOG</a:t>
            </a:r>
            <a:r>
              <a:rPr lang="en-US" baseline="0" dirty="0"/>
              <a:t> 0712 approach (for contouring): CTV pelvis/CTV bladder/</a:t>
            </a:r>
            <a:r>
              <a:rPr lang="en-US" baseline="0" dirty="0" err="1"/>
              <a:t>CTVboost</a:t>
            </a:r>
            <a:r>
              <a:rPr lang="en-US" baseline="0" dirty="0"/>
              <a:t>. </a:t>
            </a:r>
            <a:r>
              <a:rPr lang="en-US" baseline="0" dirty="0">
                <a:sym typeface="Wingdings" panose="05000000000000000000" pitchFamily="2" charset="2"/>
              </a:rPr>
              <a:t>CTV pelvis is a small pelvic field historically (because of trying to preserve bowel in case of salvage surgery), starting at S2-S2 and extending inferiorly below obturator foramen, CTV bladder is whole bladder, and CTV boost is gross tumor. Used four fields with 2 cm margin on each CTV for the various cone-downs. The fractionation is complicated and may not be needed to get into the nitty gritty, but on this trial would generally deliver 20 </a:t>
            </a:r>
            <a:r>
              <a:rPr lang="en-US" baseline="0" dirty="0" err="1">
                <a:sym typeface="Wingdings" panose="05000000000000000000" pitchFamily="2" charset="2"/>
              </a:rPr>
              <a:t>Gy</a:t>
            </a:r>
            <a:r>
              <a:rPr lang="en-US" baseline="0" dirty="0">
                <a:sym typeface="Wingdings" panose="05000000000000000000" pitchFamily="2" charset="2"/>
              </a:rPr>
              <a:t> to pelvis/then 8 </a:t>
            </a:r>
            <a:r>
              <a:rPr lang="en-US" baseline="0" dirty="0" err="1">
                <a:sym typeface="Wingdings" panose="05000000000000000000" pitchFamily="2" charset="2"/>
              </a:rPr>
              <a:t>Gy</a:t>
            </a:r>
            <a:r>
              <a:rPr lang="en-US" baseline="0" dirty="0">
                <a:sym typeface="Wingdings" panose="05000000000000000000" pitchFamily="2" charset="2"/>
              </a:rPr>
              <a:t> to bladder/then 12 </a:t>
            </a:r>
            <a:r>
              <a:rPr lang="en-US" baseline="0" dirty="0" err="1">
                <a:sym typeface="Wingdings" panose="05000000000000000000" pitchFamily="2" charset="2"/>
              </a:rPr>
              <a:t>Gy</a:t>
            </a:r>
            <a:r>
              <a:rPr lang="en-US" baseline="0" dirty="0">
                <a:sym typeface="Wingdings" panose="05000000000000000000" pitchFamily="2" charset="2"/>
              </a:rPr>
              <a:t> to boost-break for </a:t>
            </a:r>
            <a:r>
              <a:rPr lang="en-US" baseline="0" dirty="0" err="1">
                <a:sym typeface="Wingdings" panose="05000000000000000000" pitchFamily="2" charset="2"/>
              </a:rPr>
              <a:t>evalthen</a:t>
            </a:r>
            <a:r>
              <a:rPr lang="en-US" baseline="0" dirty="0">
                <a:sym typeface="Wingdings" panose="05000000000000000000" pitchFamily="2" charset="2"/>
              </a:rPr>
              <a:t> 24 </a:t>
            </a:r>
            <a:r>
              <a:rPr lang="en-US" baseline="0" dirty="0" err="1">
                <a:sym typeface="Wingdings" panose="05000000000000000000" pitchFamily="2" charset="2"/>
              </a:rPr>
              <a:t>Gy</a:t>
            </a:r>
            <a:r>
              <a:rPr lang="en-US" baseline="0" dirty="0">
                <a:sym typeface="Wingdings" panose="05000000000000000000" pitchFamily="2" charset="2"/>
              </a:rPr>
              <a:t> to pelvic field (for total doses of 44/52/64 </a:t>
            </a:r>
            <a:r>
              <a:rPr lang="en-US" baseline="0" dirty="0" err="1">
                <a:sym typeface="Wingdings" panose="05000000000000000000" pitchFamily="2" charset="2"/>
              </a:rPr>
              <a:t>Gy</a:t>
            </a:r>
            <a:r>
              <a:rPr lang="en-US" baseline="0" dirty="0">
                <a:sym typeface="Wingdings" panose="05000000000000000000" pitchFamily="2" charset="2"/>
              </a:rPr>
              <a:t>)</a:t>
            </a:r>
          </a:p>
          <a:p>
            <a:r>
              <a:rPr lang="en-US" baseline="0" dirty="0">
                <a:sym typeface="Wingdings" panose="05000000000000000000" pitchFamily="2" charset="2"/>
              </a:rPr>
              <a:t>--BC2001 approach (for contouring): PTV=(</a:t>
            </a:r>
            <a:r>
              <a:rPr lang="en-US" baseline="0" dirty="0" err="1">
                <a:sym typeface="Wingdings" panose="05000000000000000000" pitchFamily="2" charset="2"/>
              </a:rPr>
              <a:t>bladder+extravesical</a:t>
            </a:r>
            <a:r>
              <a:rPr lang="en-US" baseline="0" dirty="0">
                <a:sym typeface="Wingdings" panose="05000000000000000000" pitchFamily="2" charset="2"/>
              </a:rPr>
              <a:t> tumor)+1.5 cm for whole bladder // PTV=GTV+1.5 cm for partial bladder high dose target [however, even in partial bladder arm, the whole bladder field is still drawn and gets 80% of </a:t>
            </a:r>
            <a:r>
              <a:rPr lang="en-US" baseline="0" dirty="0" err="1">
                <a:sym typeface="Wingdings" panose="05000000000000000000" pitchFamily="2" charset="2"/>
              </a:rPr>
              <a:t>rx</a:t>
            </a:r>
            <a:r>
              <a:rPr lang="en-US" baseline="0" dirty="0">
                <a:sym typeface="Wingdings" panose="05000000000000000000" pitchFamily="2" charset="2"/>
              </a:rPr>
              <a:t> dose</a:t>
            </a:r>
          </a:p>
          <a:p>
            <a:r>
              <a:rPr lang="en-US" baseline="0" dirty="0">
                <a:sym typeface="Wingdings" panose="05000000000000000000" pitchFamily="2" charset="2"/>
              </a:rPr>
              <a:t>--Simple approach would be to just treat whole bladder field (assume no nodes) to 50 </a:t>
            </a:r>
            <a:r>
              <a:rPr lang="en-US" baseline="0" dirty="0" err="1">
                <a:sym typeface="Wingdings" panose="05000000000000000000" pitchFamily="2" charset="2"/>
              </a:rPr>
              <a:t>Gy</a:t>
            </a:r>
            <a:r>
              <a:rPr lang="en-US" baseline="0" dirty="0">
                <a:sym typeface="Wingdings" panose="05000000000000000000" pitchFamily="2" charset="2"/>
              </a:rPr>
              <a:t>, then boost a partial bladder volume to 64 </a:t>
            </a:r>
            <a:r>
              <a:rPr lang="en-US" baseline="0" dirty="0" err="1">
                <a:sym typeface="Wingdings" panose="05000000000000000000" pitchFamily="2" charset="2"/>
              </a:rPr>
              <a:t>Gy</a:t>
            </a:r>
            <a:endParaRPr lang="en-US" baseline="0" dirty="0">
              <a:sym typeface="Wingdings" panose="05000000000000000000" pitchFamily="2" charset="2"/>
            </a:endParaRPr>
          </a:p>
          <a:p>
            <a:r>
              <a:rPr lang="en-US" baseline="0" dirty="0">
                <a:sym typeface="Wingdings" panose="05000000000000000000" pitchFamily="2" charset="2"/>
              </a:rPr>
              <a:t>Final doses are either 64 </a:t>
            </a:r>
            <a:r>
              <a:rPr lang="en-US" baseline="0" dirty="0" err="1">
                <a:sym typeface="Wingdings" panose="05000000000000000000" pitchFamily="2" charset="2"/>
              </a:rPr>
              <a:t>Gy</a:t>
            </a:r>
            <a:r>
              <a:rPr lang="en-US" baseline="0" dirty="0">
                <a:sym typeface="Wingdings" panose="05000000000000000000" pitchFamily="2" charset="2"/>
              </a:rPr>
              <a:t> in 2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r>
              <a:rPr lang="en-US" baseline="0" dirty="0">
                <a:sym typeface="Wingdings" panose="05000000000000000000" pitchFamily="2" charset="2"/>
              </a:rPr>
              <a:t> (RTOG, BC2001) or 55 </a:t>
            </a:r>
            <a:r>
              <a:rPr lang="en-US" baseline="0" dirty="0" err="1">
                <a:sym typeface="Wingdings" panose="05000000000000000000" pitchFamily="2" charset="2"/>
              </a:rPr>
              <a:t>Gy</a:t>
            </a:r>
            <a:r>
              <a:rPr lang="en-US" baseline="0" dirty="0">
                <a:sym typeface="Wingdings" panose="05000000000000000000" pitchFamily="2" charset="2"/>
              </a:rPr>
              <a:t> in 2.75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endParaRPr lang="en-US" baseline="0" dirty="0">
              <a:sym typeface="Wingdings" panose="05000000000000000000" pitchFamily="2" charset="2"/>
            </a:endParaRPr>
          </a:p>
          <a:p>
            <a:r>
              <a:rPr lang="en-US" baseline="0" dirty="0">
                <a:sym typeface="Wingdings" panose="05000000000000000000" pitchFamily="2" charset="2"/>
              </a:rPr>
              <a:t>Chemo regimens include 5-FU/Cis (old RTOG regimens with bid </a:t>
            </a:r>
            <a:r>
              <a:rPr lang="en-US" baseline="0" dirty="0" err="1">
                <a:sym typeface="Wingdings" panose="05000000000000000000" pitchFamily="2" charset="2"/>
              </a:rPr>
              <a:t>rt</a:t>
            </a:r>
            <a:r>
              <a:rPr lang="en-US" baseline="0" dirty="0">
                <a:sym typeface="Wingdings" panose="05000000000000000000" pitchFamily="2" charset="2"/>
              </a:rPr>
              <a:t>), </a:t>
            </a:r>
            <a:r>
              <a:rPr lang="en-US" baseline="0" dirty="0" err="1">
                <a:sym typeface="Wingdings" panose="05000000000000000000" pitchFamily="2" charset="2"/>
              </a:rPr>
              <a:t>cisplating</a:t>
            </a:r>
            <a:r>
              <a:rPr lang="en-US" baseline="0" dirty="0">
                <a:sym typeface="Wingdings" panose="05000000000000000000" pitchFamily="2" charset="2"/>
              </a:rPr>
              <a:t>/paclitaxel (RTOG 0233), 5-FU/MMC (BC2001), weekly gemcitabine (RTOG 0712 experimental)</a:t>
            </a:r>
          </a:p>
          <a:p>
            <a:pPr marL="0" marR="0" lvl="0" indent="0" algn="l" defTabSz="457151"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-Cystoscopy at 4-6 weeks, then q3 months for two years, and then q6 months </a:t>
            </a:r>
            <a:r>
              <a:rPr lang="en-US" baseline="0" dirty="0" err="1">
                <a:sym typeface="Wingdings" panose="05000000000000000000" pitchFamily="2" charset="2"/>
              </a:rPr>
              <a:t>yrs</a:t>
            </a:r>
            <a:r>
              <a:rPr lang="en-US" baseline="0" dirty="0">
                <a:sym typeface="Wingdings" panose="05000000000000000000" pitchFamily="2" charset="2"/>
              </a:rPr>
              <a:t> 3-5, then </a:t>
            </a:r>
            <a:r>
              <a:rPr lang="en-US" baseline="0" dirty="0" err="1">
                <a:sym typeface="Wingdings" panose="05000000000000000000" pitchFamily="2" charset="2"/>
              </a:rPr>
              <a:t>qyear</a:t>
            </a:r>
            <a:r>
              <a:rPr lang="en-US" baseline="0" dirty="0">
                <a:sym typeface="Wingdings" panose="05000000000000000000" pitchFamily="2" charset="2"/>
              </a:rPr>
              <a:t>. </a:t>
            </a:r>
          </a:p>
          <a:p>
            <a:r>
              <a:rPr lang="en-US" baseline="0" dirty="0" err="1">
                <a:sym typeface="Wingdings" panose="05000000000000000000" pitchFamily="2" charset="2"/>
              </a:rPr>
              <a:t>Followup</a:t>
            </a:r>
            <a:r>
              <a:rPr lang="en-US" baseline="0" dirty="0">
                <a:sym typeface="Wingdings" panose="05000000000000000000" pitchFamily="2" charset="2"/>
              </a:rPr>
              <a:t> per NCCN: at 2-3 months, imaging with full CT of c/a/p with contrast, w/ or w/o bone scan. </a:t>
            </a:r>
          </a:p>
          <a:p>
            <a:endParaRPr lang="en-US" dirty="0"/>
          </a:p>
        </p:txBody>
      </p:sp>
      <p:sp>
        <p:nvSpPr>
          <p:cNvPr id="4" name="Slide Number Placeholder 3"/>
          <p:cNvSpPr>
            <a:spLocks noGrp="1"/>
          </p:cNvSpPr>
          <p:nvPr>
            <p:ph type="sldNum" sz="quarter" idx="10"/>
          </p:nvPr>
        </p:nvSpPr>
        <p:spPr/>
        <p:txBody>
          <a:bodyPr/>
          <a:lstStyle/>
          <a:p>
            <a:fld id="{A8F4C314-127D-4476-AC6D-4236F24B1629}" type="slidenum">
              <a:rPr lang="en-US" smtClean="0"/>
              <a:pPr/>
              <a:t>53</a:t>
            </a:fld>
            <a:endParaRPr lang="en-US"/>
          </a:p>
        </p:txBody>
      </p:sp>
    </p:spTree>
    <p:extLst>
      <p:ext uri="{BB962C8B-B14F-4D97-AF65-F5344CB8AC3E}">
        <p14:creationId xmlns:p14="http://schemas.microsoft.com/office/powerpoint/2010/main" val="4115340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D7C38D-BABC-46B9-B67A-989CDBABDF07}"/>
              </a:ext>
            </a:extLst>
          </p:cNvPr>
          <p:cNvSpPr>
            <a:spLocks noGrp="1" noChangeArrowheads="1"/>
          </p:cNvSpPr>
          <p:nvPr>
            <p:ph type="sldNum"/>
          </p:nvPr>
        </p:nvSpPr>
        <p:spPr>
          <a:ln/>
        </p:spPr>
        <p:txBody>
          <a:bodyPr/>
          <a:lstStyle/>
          <a:p>
            <a:fld id="{7FAFEB06-248D-47CC-8B2D-D36A720C71F3}" type="slidenum">
              <a:rPr lang="en-US" altLang="en-US"/>
              <a:pPr/>
              <a:t>56</a:t>
            </a:fld>
            <a:endParaRPr lang="en-US" altLang="en-US"/>
          </a:p>
        </p:txBody>
      </p:sp>
      <p:sp>
        <p:nvSpPr>
          <p:cNvPr id="6145" name="Rectangle 1">
            <a:extLst>
              <a:ext uri="{FF2B5EF4-FFF2-40B4-BE49-F238E27FC236}">
                <a16:creationId xmlns:a16="http://schemas.microsoft.com/office/drawing/2014/main" id="{0F029A6B-1D76-4FDA-A432-971A357B43E0}"/>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FB93F799-A112-42BD-96E1-3C65668B6D2E}"/>
              </a:ext>
            </a:extLst>
          </p:cNvPr>
          <p:cNvSpPr txBox="1">
            <a:spLocks noGrp="1" noChangeArrowheads="1"/>
          </p:cNvSpPr>
          <p:nvPr>
            <p:ph type="body" idx="1"/>
          </p:nvPr>
        </p:nvSpPr>
        <p:spPr bwMode="auto">
          <a:xfrm>
            <a:off x="777875" y="4776788"/>
            <a:ext cx="6216650" cy="10795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7938" rIns="0" bIns="0"/>
          <a:lstStyle/>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900">
                <a:latin typeface="arial" panose="020B0604020202020204" pitchFamily="34" charset="0"/>
                <a:cs typeface="Baekmuk Gulim" charset="0"/>
              </a:rPr>
              <a:t>(A) Anterior–posterior and lateral projections of the pelvic node clinical target volume. (B) Representative axial computed tomography slice showing the (a) urinary diversion, (b) bowel space, (c) nodal clinical target volume, and (d) pelvic bone contours.</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900">
              <a:latin typeface="arial" panose="020B0604020202020204" pitchFamily="34" charset="0"/>
              <a:cs typeface="Baekmuk Gulim" charset="0"/>
            </a:endParaRPr>
          </a:p>
        </p:txBody>
      </p:sp>
    </p:spTree>
    <p:extLst>
      <p:ext uri="{BB962C8B-B14F-4D97-AF65-F5344CB8AC3E}">
        <p14:creationId xmlns:p14="http://schemas.microsoft.com/office/powerpoint/2010/main" val="282852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BF572E-3A3C-4E12-BCCA-FF3BB9D582AA}"/>
              </a:ext>
            </a:extLst>
          </p:cNvPr>
          <p:cNvSpPr>
            <a:spLocks noGrp="1" noChangeArrowheads="1"/>
          </p:cNvSpPr>
          <p:nvPr>
            <p:ph type="sldNum"/>
          </p:nvPr>
        </p:nvSpPr>
        <p:spPr>
          <a:ln/>
        </p:spPr>
        <p:txBody>
          <a:bodyPr/>
          <a:lstStyle/>
          <a:p>
            <a:fld id="{4FFABFB3-809A-4B25-A0E4-DF4DA4D0E196}" type="slidenum">
              <a:rPr lang="en-US" altLang="en-US"/>
              <a:pPr/>
              <a:t>57</a:t>
            </a:fld>
            <a:endParaRPr lang="en-US" altLang="en-US"/>
          </a:p>
        </p:txBody>
      </p:sp>
      <p:sp>
        <p:nvSpPr>
          <p:cNvPr id="6145" name="Rectangle 1">
            <a:extLst>
              <a:ext uri="{FF2B5EF4-FFF2-40B4-BE49-F238E27FC236}">
                <a16:creationId xmlns:a16="http://schemas.microsoft.com/office/drawing/2014/main" id="{6CFC4078-E60C-459E-AD18-B038D7752D7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4939D853-C407-4427-A9E9-1E27558E208F}"/>
              </a:ext>
            </a:extLst>
          </p:cNvPr>
          <p:cNvSpPr txBox="1">
            <a:spLocks noGrp="1" noChangeArrowheads="1"/>
          </p:cNvSpPr>
          <p:nvPr>
            <p:ph type="body" idx="1"/>
          </p:nvPr>
        </p:nvSpPr>
        <p:spPr bwMode="auto">
          <a:xfrm>
            <a:off x="777875" y="4776788"/>
            <a:ext cx="6216650" cy="9509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7938" rIns="0" bIns="0"/>
          <a:lstStyle/>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r>
              <a:rPr lang="en-US" altLang="en-US" sz="900">
                <a:latin typeface="arial" panose="020B0604020202020204" pitchFamily="34" charset="0"/>
                <a:cs typeface="Baekmuk Gulim" charset="0"/>
              </a:rPr>
              <a:t>Initial investigator contours for the cystectomy bed superimposed. Each panel member's contours are assigned a different color.</a:t>
            </a: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2000">
              <a:latin typeface="arial" panose="020B0604020202020204" pitchFamily="34" charset="0"/>
              <a:cs typeface="Baekmuk Gulim" charset="0"/>
            </a:endParaRPr>
          </a:p>
          <a:p>
            <a:pPr marL="215900" indent="-214313" eaLnBrk="1">
              <a:lnSpc>
                <a:spcPct val="93000"/>
              </a:lnSpc>
              <a:spcBef>
                <a:spcPct val="0"/>
              </a:spcBef>
              <a:tabLst>
                <a:tab pos="723900" algn="l"/>
                <a:tab pos="1447800" algn="l"/>
                <a:tab pos="2171700" algn="l"/>
                <a:tab pos="2895600" algn="l"/>
                <a:tab pos="3619500" algn="l"/>
                <a:tab pos="4343400" algn="l"/>
                <a:tab pos="5067300" algn="l"/>
                <a:tab pos="5791200" algn="l"/>
              </a:tabLst>
            </a:pPr>
            <a:endParaRPr lang="en-US" altLang="en-US" sz="900">
              <a:latin typeface="arial" panose="020B0604020202020204" pitchFamily="34" charset="0"/>
              <a:cs typeface="Baekmuk Gulim" charset="0"/>
            </a:endParaRPr>
          </a:p>
        </p:txBody>
      </p:sp>
    </p:spTree>
    <p:extLst>
      <p:ext uri="{BB962C8B-B14F-4D97-AF65-F5344CB8AC3E}">
        <p14:creationId xmlns:p14="http://schemas.microsoft.com/office/powerpoint/2010/main" val="2202067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138437-ABDB-4F99-A785-7BA85429D49E}" type="slidenum">
              <a:rPr lang="en-US" altLang="en-US"/>
              <a:pPr/>
              <a:t>5</a:t>
            </a:fld>
            <a:endParaRPr lang="en-US"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r>
              <a:rPr lang="en-US" altLang="en-US" smtClean="0">
                <a:latin typeface="Arial" pitchFamily="34" charset="0"/>
              </a:rPr>
              <a:t>Bladder T3 and T4 have very high risk of local recurrence so NRG GU001 is a trial of adjuvant radiation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31B1CD90-641E-48B8-A979-973D2E6D1753}" type="slidenum">
              <a:rPr lang="en-US" altLang="en-US"/>
              <a:pPr/>
              <a:t>9</a:t>
            </a:fld>
            <a:endParaRPr lang="en-US" alt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alt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ChangeArrowheads="1" noTextEdit="1"/>
          </p:cNvSpPr>
          <p:nvPr>
            <p:ph type="sldImg"/>
          </p:nvPr>
        </p:nvSpPr>
        <p:spPr>
          <a:ln/>
        </p:spPr>
      </p:sp>
      <p:sp>
        <p:nvSpPr>
          <p:cNvPr id="14339" name="Notes Placeholder 2"/>
          <p:cNvSpPr>
            <a:spLocks noGrp="1"/>
          </p:cNvSpPr>
          <p:nvPr>
            <p:ph type="body" idx="1"/>
          </p:nvPr>
        </p:nvSpPr>
        <p:spPr>
          <a:noFill/>
          <a:ln/>
        </p:spPr>
        <p:txBody>
          <a:bodyPr/>
          <a:lstStyle/>
          <a:p>
            <a:r>
              <a:rPr lang="en-US" altLang="en-US" smtClean="0">
                <a:latin typeface="Arial" pitchFamily="34" charset="0"/>
              </a:rPr>
              <a:t>Realistically start with CT. Presumed muscle invasive based on office cystoscopy, primarily size. Bimanual exam – EUA, rectal exam + pushing on abdomen. Feel fat plane surrounding bladder to see if there is any tethering.  MUST RETROFLEX SCOPE to ensure that nothing is missed.</a:t>
            </a:r>
          </a:p>
        </p:txBody>
      </p:sp>
      <p:sp>
        <p:nvSpPr>
          <p:cNvPr id="14340" name="Slide Number Placeholder 3"/>
          <p:cNvSpPr>
            <a:spLocks noGrp="1"/>
          </p:cNvSpPr>
          <p:nvPr>
            <p:ph type="sldNum" sz="quarter" idx="5"/>
          </p:nvPr>
        </p:nvSpPr>
        <p:spPr>
          <a:noFill/>
        </p:spPr>
        <p:txBody>
          <a:bodyPr/>
          <a:lstStyle/>
          <a:p>
            <a:fld id="{B55A1696-AE3D-4C69-A12F-DD5EE2593E78}" type="slidenum">
              <a:rPr lang="en-US" altLang="en-US"/>
              <a:pPr/>
              <a:t>11</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patient with full and empty bladder in supine position with/without IV contrast. If doing cone down boost method, use empty</a:t>
            </a:r>
            <a:r>
              <a:rPr lang="en-US" baseline="0" dirty="0"/>
              <a:t> bladder for whole bladder </a:t>
            </a:r>
            <a:r>
              <a:rPr lang="en-US" baseline="0" dirty="0" err="1"/>
              <a:t>tx</a:t>
            </a:r>
            <a:r>
              <a:rPr lang="en-US" baseline="0" dirty="0"/>
              <a:t> and full bladder for the boost </a:t>
            </a:r>
            <a:r>
              <a:rPr lang="en-US" baseline="0" dirty="0" err="1"/>
              <a:t>tx</a:t>
            </a:r>
            <a:r>
              <a:rPr lang="en-US" baseline="0" dirty="0"/>
              <a:t>. </a:t>
            </a:r>
            <a:endParaRPr lang="en-US" dirty="0"/>
          </a:p>
          <a:p>
            <a:r>
              <a:rPr lang="en-US" dirty="0">
                <a:sym typeface="Wingdings" panose="05000000000000000000" pitchFamily="2" charset="2"/>
              </a:rPr>
              <a:t>--</a:t>
            </a:r>
            <a:r>
              <a:rPr lang="en-US" dirty="0"/>
              <a:t>RTOG</a:t>
            </a:r>
            <a:r>
              <a:rPr lang="en-US" baseline="0" dirty="0"/>
              <a:t> 0712 approach (for contouring): CTV pelvis/CTV bladder/</a:t>
            </a:r>
            <a:r>
              <a:rPr lang="en-US" baseline="0" dirty="0" err="1"/>
              <a:t>CTVboost</a:t>
            </a:r>
            <a:r>
              <a:rPr lang="en-US" baseline="0" dirty="0"/>
              <a:t>. </a:t>
            </a:r>
            <a:r>
              <a:rPr lang="en-US" baseline="0" dirty="0">
                <a:sym typeface="Wingdings" panose="05000000000000000000" pitchFamily="2" charset="2"/>
              </a:rPr>
              <a:t>CTV pelvis is a small pelvic field historically (because of trying to preserve bowel in case of salvage surgery), starting at S2-S2 and extending inferiorly below obturator foramen, CTV bladder is whole bladder, and CTV boost is gross tumor. Used four fields with 2 cm margin on each CTV for the various cone-downs. The fractionation is complicated and may not be needed to get into the nitty gritty, but on this trial would generally deliver 20 </a:t>
            </a:r>
            <a:r>
              <a:rPr lang="en-US" baseline="0" dirty="0" err="1">
                <a:sym typeface="Wingdings" panose="05000000000000000000" pitchFamily="2" charset="2"/>
              </a:rPr>
              <a:t>Gy</a:t>
            </a:r>
            <a:r>
              <a:rPr lang="en-US" baseline="0" dirty="0">
                <a:sym typeface="Wingdings" panose="05000000000000000000" pitchFamily="2" charset="2"/>
              </a:rPr>
              <a:t> to pelvis/then 8 </a:t>
            </a:r>
            <a:r>
              <a:rPr lang="en-US" baseline="0" dirty="0" err="1">
                <a:sym typeface="Wingdings" panose="05000000000000000000" pitchFamily="2" charset="2"/>
              </a:rPr>
              <a:t>Gy</a:t>
            </a:r>
            <a:r>
              <a:rPr lang="en-US" baseline="0" dirty="0">
                <a:sym typeface="Wingdings" panose="05000000000000000000" pitchFamily="2" charset="2"/>
              </a:rPr>
              <a:t> to bladder/then 12 </a:t>
            </a:r>
            <a:r>
              <a:rPr lang="en-US" baseline="0" dirty="0" err="1">
                <a:sym typeface="Wingdings" panose="05000000000000000000" pitchFamily="2" charset="2"/>
              </a:rPr>
              <a:t>Gy</a:t>
            </a:r>
            <a:r>
              <a:rPr lang="en-US" baseline="0" dirty="0">
                <a:sym typeface="Wingdings" panose="05000000000000000000" pitchFamily="2" charset="2"/>
              </a:rPr>
              <a:t> to boost-break for </a:t>
            </a:r>
            <a:r>
              <a:rPr lang="en-US" baseline="0" dirty="0" err="1">
                <a:sym typeface="Wingdings" panose="05000000000000000000" pitchFamily="2" charset="2"/>
              </a:rPr>
              <a:t>evalthen</a:t>
            </a:r>
            <a:r>
              <a:rPr lang="en-US" baseline="0" dirty="0">
                <a:sym typeface="Wingdings" panose="05000000000000000000" pitchFamily="2" charset="2"/>
              </a:rPr>
              <a:t> 24 </a:t>
            </a:r>
            <a:r>
              <a:rPr lang="en-US" baseline="0" dirty="0" err="1">
                <a:sym typeface="Wingdings" panose="05000000000000000000" pitchFamily="2" charset="2"/>
              </a:rPr>
              <a:t>Gy</a:t>
            </a:r>
            <a:r>
              <a:rPr lang="en-US" baseline="0" dirty="0">
                <a:sym typeface="Wingdings" panose="05000000000000000000" pitchFamily="2" charset="2"/>
              </a:rPr>
              <a:t> to pelvic field (for total doses of 44/52/64 </a:t>
            </a:r>
            <a:r>
              <a:rPr lang="en-US" baseline="0" dirty="0" err="1">
                <a:sym typeface="Wingdings" panose="05000000000000000000" pitchFamily="2" charset="2"/>
              </a:rPr>
              <a:t>Gy</a:t>
            </a:r>
            <a:r>
              <a:rPr lang="en-US" baseline="0" dirty="0">
                <a:sym typeface="Wingdings" panose="05000000000000000000" pitchFamily="2" charset="2"/>
              </a:rPr>
              <a:t>)</a:t>
            </a:r>
          </a:p>
          <a:p>
            <a:r>
              <a:rPr lang="en-US" baseline="0" dirty="0">
                <a:sym typeface="Wingdings" panose="05000000000000000000" pitchFamily="2" charset="2"/>
              </a:rPr>
              <a:t>--BC2001 approach (for contouring): PTV=(</a:t>
            </a:r>
            <a:r>
              <a:rPr lang="en-US" baseline="0" dirty="0" err="1">
                <a:sym typeface="Wingdings" panose="05000000000000000000" pitchFamily="2" charset="2"/>
              </a:rPr>
              <a:t>bladder+extravesical</a:t>
            </a:r>
            <a:r>
              <a:rPr lang="en-US" baseline="0" dirty="0">
                <a:sym typeface="Wingdings" panose="05000000000000000000" pitchFamily="2" charset="2"/>
              </a:rPr>
              <a:t> tumor)+1.5 cm for whole bladder // PTV=GTV+1.5 cm for partial bladder high dose target [however, even in partial bladder arm, the whole bladder field is still drawn and gets 80% of </a:t>
            </a:r>
            <a:r>
              <a:rPr lang="en-US" baseline="0" dirty="0" err="1">
                <a:sym typeface="Wingdings" panose="05000000000000000000" pitchFamily="2" charset="2"/>
              </a:rPr>
              <a:t>rx</a:t>
            </a:r>
            <a:r>
              <a:rPr lang="en-US" baseline="0" dirty="0">
                <a:sym typeface="Wingdings" panose="05000000000000000000" pitchFamily="2" charset="2"/>
              </a:rPr>
              <a:t> dose</a:t>
            </a:r>
          </a:p>
          <a:p>
            <a:r>
              <a:rPr lang="en-US" baseline="0" dirty="0">
                <a:sym typeface="Wingdings" panose="05000000000000000000" pitchFamily="2" charset="2"/>
              </a:rPr>
              <a:t>--Simple approach would be to just treat whole bladder field (assume no nodes) to 50 </a:t>
            </a:r>
            <a:r>
              <a:rPr lang="en-US" baseline="0" dirty="0" err="1">
                <a:sym typeface="Wingdings" panose="05000000000000000000" pitchFamily="2" charset="2"/>
              </a:rPr>
              <a:t>Gy</a:t>
            </a:r>
            <a:r>
              <a:rPr lang="en-US" baseline="0" dirty="0">
                <a:sym typeface="Wingdings" panose="05000000000000000000" pitchFamily="2" charset="2"/>
              </a:rPr>
              <a:t>, then boost a partial bladder volume to 64 </a:t>
            </a:r>
            <a:r>
              <a:rPr lang="en-US" baseline="0" dirty="0" err="1">
                <a:sym typeface="Wingdings" panose="05000000000000000000" pitchFamily="2" charset="2"/>
              </a:rPr>
              <a:t>Gy</a:t>
            </a:r>
            <a:endParaRPr lang="en-US" baseline="0" dirty="0">
              <a:sym typeface="Wingdings" panose="05000000000000000000" pitchFamily="2" charset="2"/>
            </a:endParaRPr>
          </a:p>
          <a:p>
            <a:r>
              <a:rPr lang="en-US" baseline="0" dirty="0">
                <a:sym typeface="Wingdings" panose="05000000000000000000" pitchFamily="2" charset="2"/>
              </a:rPr>
              <a:t>Final doses are either 64 </a:t>
            </a:r>
            <a:r>
              <a:rPr lang="en-US" baseline="0" dirty="0" err="1">
                <a:sym typeface="Wingdings" panose="05000000000000000000" pitchFamily="2" charset="2"/>
              </a:rPr>
              <a:t>Gy</a:t>
            </a:r>
            <a:r>
              <a:rPr lang="en-US" baseline="0" dirty="0">
                <a:sym typeface="Wingdings" panose="05000000000000000000" pitchFamily="2" charset="2"/>
              </a:rPr>
              <a:t> in 2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r>
              <a:rPr lang="en-US" baseline="0" dirty="0">
                <a:sym typeface="Wingdings" panose="05000000000000000000" pitchFamily="2" charset="2"/>
              </a:rPr>
              <a:t> (RTOG, BC2001) or 55 </a:t>
            </a:r>
            <a:r>
              <a:rPr lang="en-US" baseline="0" dirty="0" err="1">
                <a:sym typeface="Wingdings" panose="05000000000000000000" pitchFamily="2" charset="2"/>
              </a:rPr>
              <a:t>Gy</a:t>
            </a:r>
            <a:r>
              <a:rPr lang="en-US" baseline="0" dirty="0">
                <a:sym typeface="Wingdings" panose="05000000000000000000" pitchFamily="2" charset="2"/>
              </a:rPr>
              <a:t> in 2.75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endParaRPr lang="en-US" baseline="0" dirty="0">
              <a:sym typeface="Wingdings" panose="05000000000000000000" pitchFamily="2" charset="2"/>
            </a:endParaRPr>
          </a:p>
          <a:p>
            <a:r>
              <a:rPr lang="en-US" baseline="0" dirty="0">
                <a:sym typeface="Wingdings" panose="05000000000000000000" pitchFamily="2" charset="2"/>
              </a:rPr>
              <a:t>Chemo regimens include 5-FU/Cis (old RTOG regimens with bid </a:t>
            </a:r>
            <a:r>
              <a:rPr lang="en-US" baseline="0" dirty="0" err="1">
                <a:sym typeface="Wingdings" panose="05000000000000000000" pitchFamily="2" charset="2"/>
              </a:rPr>
              <a:t>rt</a:t>
            </a:r>
            <a:r>
              <a:rPr lang="en-US" baseline="0" dirty="0">
                <a:sym typeface="Wingdings" panose="05000000000000000000" pitchFamily="2" charset="2"/>
              </a:rPr>
              <a:t>), </a:t>
            </a:r>
            <a:r>
              <a:rPr lang="en-US" baseline="0" dirty="0" err="1">
                <a:sym typeface="Wingdings" panose="05000000000000000000" pitchFamily="2" charset="2"/>
              </a:rPr>
              <a:t>cisplating</a:t>
            </a:r>
            <a:r>
              <a:rPr lang="en-US" baseline="0" dirty="0">
                <a:sym typeface="Wingdings" panose="05000000000000000000" pitchFamily="2" charset="2"/>
              </a:rPr>
              <a:t>/paclitaxel (RTOG 0233), 5-FU/MMC (BC2001), weekly gemcitabine (RTOG 0712 experimental)</a:t>
            </a:r>
          </a:p>
          <a:p>
            <a:pPr marL="0" marR="0" lvl="0" indent="0" algn="l" defTabSz="457151"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-Cystoscopy at 4-6 weeks, then q3 months for two years, and then q6 months </a:t>
            </a:r>
            <a:r>
              <a:rPr lang="en-US" baseline="0" dirty="0" err="1">
                <a:sym typeface="Wingdings" panose="05000000000000000000" pitchFamily="2" charset="2"/>
              </a:rPr>
              <a:t>yrs</a:t>
            </a:r>
            <a:r>
              <a:rPr lang="en-US" baseline="0" dirty="0">
                <a:sym typeface="Wingdings" panose="05000000000000000000" pitchFamily="2" charset="2"/>
              </a:rPr>
              <a:t> 3-5, then </a:t>
            </a:r>
            <a:r>
              <a:rPr lang="en-US" baseline="0" dirty="0" err="1">
                <a:sym typeface="Wingdings" panose="05000000000000000000" pitchFamily="2" charset="2"/>
              </a:rPr>
              <a:t>qyear</a:t>
            </a:r>
            <a:r>
              <a:rPr lang="en-US" baseline="0" dirty="0">
                <a:sym typeface="Wingdings" panose="05000000000000000000" pitchFamily="2" charset="2"/>
              </a:rPr>
              <a:t>. </a:t>
            </a:r>
          </a:p>
          <a:p>
            <a:r>
              <a:rPr lang="en-US" baseline="0" dirty="0" err="1">
                <a:sym typeface="Wingdings" panose="05000000000000000000" pitchFamily="2" charset="2"/>
              </a:rPr>
              <a:t>Followup</a:t>
            </a:r>
            <a:r>
              <a:rPr lang="en-US" baseline="0" dirty="0">
                <a:sym typeface="Wingdings" panose="05000000000000000000" pitchFamily="2" charset="2"/>
              </a:rPr>
              <a:t> per NCCN: at 2-3 months, imaging with full CT of c/a/p with contrast, w/ or w/o bone scan. </a:t>
            </a:r>
          </a:p>
          <a:p>
            <a:endParaRPr lang="en-US" dirty="0"/>
          </a:p>
        </p:txBody>
      </p:sp>
      <p:sp>
        <p:nvSpPr>
          <p:cNvPr id="4" name="Slide Number Placeholder 3"/>
          <p:cNvSpPr>
            <a:spLocks noGrp="1"/>
          </p:cNvSpPr>
          <p:nvPr>
            <p:ph type="sldNum" sz="quarter" idx="10"/>
          </p:nvPr>
        </p:nvSpPr>
        <p:spPr/>
        <p:txBody>
          <a:bodyPr/>
          <a:lstStyle/>
          <a:p>
            <a:fld id="{A8F4C314-127D-4476-AC6D-4236F24B1629}" type="slidenum">
              <a:rPr lang="en-US" smtClean="0"/>
              <a:pPr/>
              <a:t>24</a:t>
            </a:fld>
            <a:endParaRPr lang="en-US"/>
          </a:p>
        </p:txBody>
      </p:sp>
    </p:spTree>
    <p:extLst>
      <p:ext uri="{BB962C8B-B14F-4D97-AF65-F5344CB8AC3E}">
        <p14:creationId xmlns:p14="http://schemas.microsoft.com/office/powerpoint/2010/main" val="270406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ChangeArrowheads="1" noTextEdit="1"/>
          </p:cNvSpPr>
          <p:nvPr>
            <p:ph type="sldImg"/>
          </p:nvPr>
        </p:nvSpPr>
        <p:spPr>
          <a:ln/>
        </p:spPr>
      </p:sp>
      <p:sp>
        <p:nvSpPr>
          <p:cNvPr id="65539" name="Notes Placeholder 2"/>
          <p:cNvSpPr>
            <a:spLocks noGrp="1"/>
          </p:cNvSpPr>
          <p:nvPr>
            <p:ph type="body" idx="1"/>
          </p:nvPr>
        </p:nvSpPr>
        <p:spPr>
          <a:noFill/>
          <a:ln/>
        </p:spPr>
        <p:txBody>
          <a:bodyPr/>
          <a:lstStyle/>
          <a:p>
            <a:r>
              <a:rPr lang="en-US" altLang="en-US" smtClean="0">
                <a:latin typeface="Arial" pitchFamily="34" charset="0"/>
              </a:rPr>
              <a:t>40 Gy to pelvis, 60-64 to tumor. ALL 3D. No IMRT.</a:t>
            </a:r>
          </a:p>
          <a:p>
            <a:r>
              <a:rPr lang="en-US" altLang="en-US" smtClean="0">
                <a:latin typeface="Arial" pitchFamily="34" charset="0"/>
              </a:rPr>
              <a:t>Contour Prostate because prostatic urethra must be included.</a:t>
            </a:r>
          </a:p>
        </p:txBody>
      </p:sp>
      <p:sp>
        <p:nvSpPr>
          <p:cNvPr id="65540" name="Slide Number Placeholder 3"/>
          <p:cNvSpPr>
            <a:spLocks noGrp="1"/>
          </p:cNvSpPr>
          <p:nvPr>
            <p:ph type="sldNum" sz="quarter" idx="5"/>
          </p:nvPr>
        </p:nvSpPr>
        <p:spPr>
          <a:noFill/>
        </p:spPr>
        <p:txBody>
          <a:bodyPr/>
          <a:lstStyle/>
          <a:p>
            <a:fld id="{B671F0E3-7FE7-49D2-92B6-83A3E1DED61E}" type="slidenum">
              <a:rPr lang="en-US" altLang="en-US"/>
              <a:pPr/>
              <a:t>27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patient with full and empty bladder in supine position with/without IV contrast. If doing cone down boost method, use empty</a:t>
            </a:r>
            <a:r>
              <a:rPr lang="en-US" baseline="0" dirty="0"/>
              <a:t> bladder for whole bladder </a:t>
            </a:r>
            <a:r>
              <a:rPr lang="en-US" baseline="0" dirty="0" err="1"/>
              <a:t>tx</a:t>
            </a:r>
            <a:r>
              <a:rPr lang="en-US" baseline="0" dirty="0"/>
              <a:t> and full bladder for the boost </a:t>
            </a:r>
            <a:r>
              <a:rPr lang="en-US" baseline="0" dirty="0" err="1"/>
              <a:t>tx</a:t>
            </a:r>
            <a:r>
              <a:rPr lang="en-US" baseline="0" dirty="0"/>
              <a:t>. </a:t>
            </a:r>
            <a:endParaRPr lang="en-US" dirty="0"/>
          </a:p>
          <a:p>
            <a:r>
              <a:rPr lang="en-US" dirty="0">
                <a:sym typeface="Wingdings" panose="05000000000000000000" pitchFamily="2" charset="2"/>
              </a:rPr>
              <a:t>--</a:t>
            </a:r>
            <a:r>
              <a:rPr lang="en-US" dirty="0"/>
              <a:t>RTOG</a:t>
            </a:r>
            <a:r>
              <a:rPr lang="en-US" baseline="0" dirty="0"/>
              <a:t> 0712 approach (for contouring): CTV pelvis/CTV bladder/</a:t>
            </a:r>
            <a:r>
              <a:rPr lang="en-US" baseline="0" dirty="0" err="1"/>
              <a:t>CTVboost</a:t>
            </a:r>
            <a:r>
              <a:rPr lang="en-US" baseline="0" dirty="0"/>
              <a:t>. </a:t>
            </a:r>
            <a:r>
              <a:rPr lang="en-US" baseline="0" dirty="0">
                <a:sym typeface="Wingdings" panose="05000000000000000000" pitchFamily="2" charset="2"/>
              </a:rPr>
              <a:t>CTV pelvis is a small pelvic field historically (because of trying to preserve bowel in case of salvage surgery), starting at S2-S2 and extending inferiorly below obturator foramen, CTV bladder is whole bladder, and CTV boost is gross tumor. Used four fields with 2 cm margin on each CTV for the various cone-downs. The fractionation is complicated and may not be needed to get into the nitty gritty, but on this trial would generally deliver 20 </a:t>
            </a:r>
            <a:r>
              <a:rPr lang="en-US" baseline="0" dirty="0" err="1">
                <a:sym typeface="Wingdings" panose="05000000000000000000" pitchFamily="2" charset="2"/>
              </a:rPr>
              <a:t>Gy</a:t>
            </a:r>
            <a:r>
              <a:rPr lang="en-US" baseline="0" dirty="0">
                <a:sym typeface="Wingdings" panose="05000000000000000000" pitchFamily="2" charset="2"/>
              </a:rPr>
              <a:t> to pelvis/then 8 </a:t>
            </a:r>
            <a:r>
              <a:rPr lang="en-US" baseline="0" dirty="0" err="1">
                <a:sym typeface="Wingdings" panose="05000000000000000000" pitchFamily="2" charset="2"/>
              </a:rPr>
              <a:t>Gy</a:t>
            </a:r>
            <a:r>
              <a:rPr lang="en-US" baseline="0" dirty="0">
                <a:sym typeface="Wingdings" panose="05000000000000000000" pitchFamily="2" charset="2"/>
              </a:rPr>
              <a:t> to bladder/then 12 </a:t>
            </a:r>
            <a:r>
              <a:rPr lang="en-US" baseline="0" dirty="0" err="1">
                <a:sym typeface="Wingdings" panose="05000000000000000000" pitchFamily="2" charset="2"/>
              </a:rPr>
              <a:t>Gy</a:t>
            </a:r>
            <a:r>
              <a:rPr lang="en-US" baseline="0" dirty="0">
                <a:sym typeface="Wingdings" panose="05000000000000000000" pitchFamily="2" charset="2"/>
              </a:rPr>
              <a:t> to boost-break for </a:t>
            </a:r>
            <a:r>
              <a:rPr lang="en-US" baseline="0" dirty="0" err="1">
                <a:sym typeface="Wingdings" panose="05000000000000000000" pitchFamily="2" charset="2"/>
              </a:rPr>
              <a:t>evalthen</a:t>
            </a:r>
            <a:r>
              <a:rPr lang="en-US" baseline="0" dirty="0">
                <a:sym typeface="Wingdings" panose="05000000000000000000" pitchFamily="2" charset="2"/>
              </a:rPr>
              <a:t> 24 </a:t>
            </a:r>
            <a:r>
              <a:rPr lang="en-US" baseline="0" dirty="0" err="1">
                <a:sym typeface="Wingdings" panose="05000000000000000000" pitchFamily="2" charset="2"/>
              </a:rPr>
              <a:t>Gy</a:t>
            </a:r>
            <a:r>
              <a:rPr lang="en-US" baseline="0" dirty="0">
                <a:sym typeface="Wingdings" panose="05000000000000000000" pitchFamily="2" charset="2"/>
              </a:rPr>
              <a:t> to pelvic field (for total doses of 44/52/64 </a:t>
            </a:r>
            <a:r>
              <a:rPr lang="en-US" baseline="0" dirty="0" err="1">
                <a:sym typeface="Wingdings" panose="05000000000000000000" pitchFamily="2" charset="2"/>
              </a:rPr>
              <a:t>Gy</a:t>
            </a:r>
            <a:r>
              <a:rPr lang="en-US" baseline="0" dirty="0">
                <a:sym typeface="Wingdings" panose="05000000000000000000" pitchFamily="2" charset="2"/>
              </a:rPr>
              <a:t>)</a:t>
            </a:r>
          </a:p>
          <a:p>
            <a:r>
              <a:rPr lang="en-US" baseline="0" dirty="0">
                <a:sym typeface="Wingdings" panose="05000000000000000000" pitchFamily="2" charset="2"/>
              </a:rPr>
              <a:t>--BC2001 approach (for contouring): PTV=(</a:t>
            </a:r>
            <a:r>
              <a:rPr lang="en-US" baseline="0" dirty="0" err="1">
                <a:sym typeface="Wingdings" panose="05000000000000000000" pitchFamily="2" charset="2"/>
              </a:rPr>
              <a:t>bladder+extravesical</a:t>
            </a:r>
            <a:r>
              <a:rPr lang="en-US" baseline="0" dirty="0">
                <a:sym typeface="Wingdings" panose="05000000000000000000" pitchFamily="2" charset="2"/>
              </a:rPr>
              <a:t> tumor)+1.5 cm for whole bladder // PTV=GTV+1.5 cm for partial bladder high dose target [however, even in partial bladder arm, the whole bladder field is still drawn and gets 80% of </a:t>
            </a:r>
            <a:r>
              <a:rPr lang="en-US" baseline="0" dirty="0" err="1">
                <a:sym typeface="Wingdings" panose="05000000000000000000" pitchFamily="2" charset="2"/>
              </a:rPr>
              <a:t>rx</a:t>
            </a:r>
            <a:r>
              <a:rPr lang="en-US" baseline="0" dirty="0">
                <a:sym typeface="Wingdings" panose="05000000000000000000" pitchFamily="2" charset="2"/>
              </a:rPr>
              <a:t> dose</a:t>
            </a:r>
          </a:p>
          <a:p>
            <a:r>
              <a:rPr lang="en-US" baseline="0" dirty="0">
                <a:sym typeface="Wingdings" panose="05000000000000000000" pitchFamily="2" charset="2"/>
              </a:rPr>
              <a:t>--Simple approach would be to just treat whole bladder field (assume no nodes) to 50 </a:t>
            </a:r>
            <a:r>
              <a:rPr lang="en-US" baseline="0" dirty="0" err="1">
                <a:sym typeface="Wingdings" panose="05000000000000000000" pitchFamily="2" charset="2"/>
              </a:rPr>
              <a:t>Gy</a:t>
            </a:r>
            <a:r>
              <a:rPr lang="en-US" baseline="0" dirty="0">
                <a:sym typeface="Wingdings" panose="05000000000000000000" pitchFamily="2" charset="2"/>
              </a:rPr>
              <a:t>, then boost a partial bladder volume to 64 </a:t>
            </a:r>
            <a:r>
              <a:rPr lang="en-US" baseline="0" dirty="0" err="1">
                <a:sym typeface="Wingdings" panose="05000000000000000000" pitchFamily="2" charset="2"/>
              </a:rPr>
              <a:t>Gy</a:t>
            </a:r>
            <a:endParaRPr lang="en-US" baseline="0" dirty="0">
              <a:sym typeface="Wingdings" panose="05000000000000000000" pitchFamily="2" charset="2"/>
            </a:endParaRPr>
          </a:p>
          <a:p>
            <a:r>
              <a:rPr lang="en-US" baseline="0" dirty="0">
                <a:sym typeface="Wingdings" panose="05000000000000000000" pitchFamily="2" charset="2"/>
              </a:rPr>
              <a:t>Final doses are either 64 </a:t>
            </a:r>
            <a:r>
              <a:rPr lang="en-US" baseline="0" dirty="0" err="1">
                <a:sym typeface="Wingdings" panose="05000000000000000000" pitchFamily="2" charset="2"/>
              </a:rPr>
              <a:t>Gy</a:t>
            </a:r>
            <a:r>
              <a:rPr lang="en-US" baseline="0" dirty="0">
                <a:sym typeface="Wingdings" panose="05000000000000000000" pitchFamily="2" charset="2"/>
              </a:rPr>
              <a:t> in 2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r>
              <a:rPr lang="en-US" baseline="0" dirty="0">
                <a:sym typeface="Wingdings" panose="05000000000000000000" pitchFamily="2" charset="2"/>
              </a:rPr>
              <a:t> (RTOG, BC2001) or 55 </a:t>
            </a:r>
            <a:r>
              <a:rPr lang="en-US" baseline="0" dirty="0" err="1">
                <a:sym typeface="Wingdings" panose="05000000000000000000" pitchFamily="2" charset="2"/>
              </a:rPr>
              <a:t>Gy</a:t>
            </a:r>
            <a:r>
              <a:rPr lang="en-US" baseline="0" dirty="0">
                <a:sym typeface="Wingdings" panose="05000000000000000000" pitchFamily="2" charset="2"/>
              </a:rPr>
              <a:t> in 2.75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endParaRPr lang="en-US" baseline="0" dirty="0">
              <a:sym typeface="Wingdings" panose="05000000000000000000" pitchFamily="2" charset="2"/>
            </a:endParaRPr>
          </a:p>
          <a:p>
            <a:r>
              <a:rPr lang="en-US" baseline="0" dirty="0">
                <a:sym typeface="Wingdings" panose="05000000000000000000" pitchFamily="2" charset="2"/>
              </a:rPr>
              <a:t>Chemo regimens include 5-FU/Cis (old RTOG regimens with bid </a:t>
            </a:r>
            <a:r>
              <a:rPr lang="en-US" baseline="0" dirty="0" err="1">
                <a:sym typeface="Wingdings" panose="05000000000000000000" pitchFamily="2" charset="2"/>
              </a:rPr>
              <a:t>rt</a:t>
            </a:r>
            <a:r>
              <a:rPr lang="en-US" baseline="0" dirty="0">
                <a:sym typeface="Wingdings" panose="05000000000000000000" pitchFamily="2" charset="2"/>
              </a:rPr>
              <a:t>), </a:t>
            </a:r>
            <a:r>
              <a:rPr lang="en-US" baseline="0" dirty="0" err="1">
                <a:sym typeface="Wingdings" panose="05000000000000000000" pitchFamily="2" charset="2"/>
              </a:rPr>
              <a:t>cisplating</a:t>
            </a:r>
            <a:r>
              <a:rPr lang="en-US" baseline="0" dirty="0">
                <a:sym typeface="Wingdings" panose="05000000000000000000" pitchFamily="2" charset="2"/>
              </a:rPr>
              <a:t>/paclitaxel (RTOG 0233), 5-FU/MMC (BC2001), weekly gemcitabine (RTOG 0712 experimental)</a:t>
            </a:r>
          </a:p>
          <a:p>
            <a:pPr marL="0" marR="0" lvl="0" indent="0" algn="l" defTabSz="457151"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-Cystoscopy at 4-6 weeks, then q3 months for two years, and then q6 months </a:t>
            </a:r>
            <a:r>
              <a:rPr lang="en-US" baseline="0" dirty="0" err="1">
                <a:sym typeface="Wingdings" panose="05000000000000000000" pitchFamily="2" charset="2"/>
              </a:rPr>
              <a:t>yrs</a:t>
            </a:r>
            <a:r>
              <a:rPr lang="en-US" baseline="0" dirty="0">
                <a:sym typeface="Wingdings" panose="05000000000000000000" pitchFamily="2" charset="2"/>
              </a:rPr>
              <a:t> 3-5, then </a:t>
            </a:r>
            <a:r>
              <a:rPr lang="en-US" baseline="0" dirty="0" err="1">
                <a:sym typeface="Wingdings" panose="05000000000000000000" pitchFamily="2" charset="2"/>
              </a:rPr>
              <a:t>qyear</a:t>
            </a:r>
            <a:r>
              <a:rPr lang="en-US" baseline="0" dirty="0">
                <a:sym typeface="Wingdings" panose="05000000000000000000" pitchFamily="2" charset="2"/>
              </a:rPr>
              <a:t>. </a:t>
            </a:r>
          </a:p>
          <a:p>
            <a:r>
              <a:rPr lang="en-US" baseline="0" dirty="0" err="1">
                <a:sym typeface="Wingdings" panose="05000000000000000000" pitchFamily="2" charset="2"/>
              </a:rPr>
              <a:t>Followup</a:t>
            </a:r>
            <a:r>
              <a:rPr lang="en-US" baseline="0" dirty="0">
                <a:sym typeface="Wingdings" panose="05000000000000000000" pitchFamily="2" charset="2"/>
              </a:rPr>
              <a:t> per NCCN: at 2-3 months, imaging with full CT of c/a/p with contrast, w/ or w/o bone scan. </a:t>
            </a:r>
          </a:p>
          <a:p>
            <a:endParaRPr lang="en-US" dirty="0"/>
          </a:p>
        </p:txBody>
      </p:sp>
      <p:sp>
        <p:nvSpPr>
          <p:cNvPr id="4" name="Slide Number Placeholder 3"/>
          <p:cNvSpPr>
            <a:spLocks noGrp="1"/>
          </p:cNvSpPr>
          <p:nvPr>
            <p:ph type="sldNum" sz="quarter" idx="10"/>
          </p:nvPr>
        </p:nvSpPr>
        <p:spPr/>
        <p:txBody>
          <a:bodyPr/>
          <a:lstStyle/>
          <a:p>
            <a:fld id="{A8F4C314-127D-4476-AC6D-4236F24B1629}" type="slidenum">
              <a:rPr lang="en-US" smtClean="0"/>
              <a:pPr/>
              <a:t>46</a:t>
            </a:fld>
            <a:endParaRPr lang="en-US"/>
          </a:p>
        </p:txBody>
      </p:sp>
    </p:spTree>
    <p:extLst>
      <p:ext uri="{BB962C8B-B14F-4D97-AF65-F5344CB8AC3E}">
        <p14:creationId xmlns:p14="http://schemas.microsoft.com/office/powerpoint/2010/main" val="391637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patient with full and empty bladder in supine position with/without IV contrast. If doing cone down boost method, use empty</a:t>
            </a:r>
            <a:r>
              <a:rPr lang="en-US" baseline="0" dirty="0"/>
              <a:t> bladder for whole bladder </a:t>
            </a:r>
            <a:r>
              <a:rPr lang="en-US" baseline="0" dirty="0" err="1"/>
              <a:t>tx</a:t>
            </a:r>
            <a:r>
              <a:rPr lang="en-US" baseline="0" dirty="0"/>
              <a:t> and full bladder for the boost </a:t>
            </a:r>
            <a:r>
              <a:rPr lang="en-US" baseline="0" dirty="0" err="1"/>
              <a:t>tx</a:t>
            </a:r>
            <a:r>
              <a:rPr lang="en-US" baseline="0" dirty="0"/>
              <a:t>. </a:t>
            </a:r>
            <a:endParaRPr lang="en-US" dirty="0"/>
          </a:p>
          <a:p>
            <a:r>
              <a:rPr lang="en-US" dirty="0">
                <a:sym typeface="Wingdings" panose="05000000000000000000" pitchFamily="2" charset="2"/>
              </a:rPr>
              <a:t>--</a:t>
            </a:r>
            <a:r>
              <a:rPr lang="en-US" dirty="0"/>
              <a:t>RTOG</a:t>
            </a:r>
            <a:r>
              <a:rPr lang="en-US" baseline="0" dirty="0"/>
              <a:t> 0712 approach (for contouring): CTV pelvis/CTV bladder/</a:t>
            </a:r>
            <a:r>
              <a:rPr lang="en-US" baseline="0" dirty="0" err="1"/>
              <a:t>CTVboost</a:t>
            </a:r>
            <a:r>
              <a:rPr lang="en-US" baseline="0" dirty="0"/>
              <a:t>. </a:t>
            </a:r>
            <a:r>
              <a:rPr lang="en-US" baseline="0" dirty="0">
                <a:sym typeface="Wingdings" panose="05000000000000000000" pitchFamily="2" charset="2"/>
              </a:rPr>
              <a:t>CTV pelvis is a small pelvic field historically (because of trying to preserve bowel in case of salvage surgery), starting at S2-S2 and extending inferiorly below obturator foramen, CTV bladder is whole bladder, and CTV boost is gross tumor. Used four fields with 2 cm margin on each CTV for the various cone-downs. The fractionation is complicated and may not be needed to get into the nitty gritty, but on this trial would generally deliver 20 </a:t>
            </a:r>
            <a:r>
              <a:rPr lang="en-US" baseline="0" dirty="0" err="1">
                <a:sym typeface="Wingdings" panose="05000000000000000000" pitchFamily="2" charset="2"/>
              </a:rPr>
              <a:t>Gy</a:t>
            </a:r>
            <a:r>
              <a:rPr lang="en-US" baseline="0" dirty="0">
                <a:sym typeface="Wingdings" panose="05000000000000000000" pitchFamily="2" charset="2"/>
              </a:rPr>
              <a:t> to pelvis/then 8 </a:t>
            </a:r>
            <a:r>
              <a:rPr lang="en-US" baseline="0" dirty="0" err="1">
                <a:sym typeface="Wingdings" panose="05000000000000000000" pitchFamily="2" charset="2"/>
              </a:rPr>
              <a:t>Gy</a:t>
            </a:r>
            <a:r>
              <a:rPr lang="en-US" baseline="0" dirty="0">
                <a:sym typeface="Wingdings" panose="05000000000000000000" pitchFamily="2" charset="2"/>
              </a:rPr>
              <a:t> to bladder/then 12 </a:t>
            </a:r>
            <a:r>
              <a:rPr lang="en-US" baseline="0" dirty="0" err="1">
                <a:sym typeface="Wingdings" panose="05000000000000000000" pitchFamily="2" charset="2"/>
              </a:rPr>
              <a:t>Gy</a:t>
            </a:r>
            <a:r>
              <a:rPr lang="en-US" baseline="0" dirty="0">
                <a:sym typeface="Wingdings" panose="05000000000000000000" pitchFamily="2" charset="2"/>
              </a:rPr>
              <a:t> to boost-break for </a:t>
            </a:r>
            <a:r>
              <a:rPr lang="en-US" baseline="0" dirty="0" err="1">
                <a:sym typeface="Wingdings" panose="05000000000000000000" pitchFamily="2" charset="2"/>
              </a:rPr>
              <a:t>evalthen</a:t>
            </a:r>
            <a:r>
              <a:rPr lang="en-US" baseline="0" dirty="0">
                <a:sym typeface="Wingdings" panose="05000000000000000000" pitchFamily="2" charset="2"/>
              </a:rPr>
              <a:t> 24 </a:t>
            </a:r>
            <a:r>
              <a:rPr lang="en-US" baseline="0" dirty="0" err="1">
                <a:sym typeface="Wingdings" panose="05000000000000000000" pitchFamily="2" charset="2"/>
              </a:rPr>
              <a:t>Gy</a:t>
            </a:r>
            <a:r>
              <a:rPr lang="en-US" baseline="0" dirty="0">
                <a:sym typeface="Wingdings" panose="05000000000000000000" pitchFamily="2" charset="2"/>
              </a:rPr>
              <a:t> to pelvic field (for total doses of 44/52/64 </a:t>
            </a:r>
            <a:r>
              <a:rPr lang="en-US" baseline="0" dirty="0" err="1">
                <a:sym typeface="Wingdings" panose="05000000000000000000" pitchFamily="2" charset="2"/>
              </a:rPr>
              <a:t>Gy</a:t>
            </a:r>
            <a:r>
              <a:rPr lang="en-US" baseline="0" dirty="0">
                <a:sym typeface="Wingdings" panose="05000000000000000000" pitchFamily="2" charset="2"/>
              </a:rPr>
              <a:t>)</a:t>
            </a:r>
          </a:p>
          <a:p>
            <a:r>
              <a:rPr lang="en-US" baseline="0" dirty="0">
                <a:sym typeface="Wingdings" panose="05000000000000000000" pitchFamily="2" charset="2"/>
              </a:rPr>
              <a:t>--BC2001 approach (for contouring): PTV=(</a:t>
            </a:r>
            <a:r>
              <a:rPr lang="en-US" baseline="0" dirty="0" err="1">
                <a:sym typeface="Wingdings" panose="05000000000000000000" pitchFamily="2" charset="2"/>
              </a:rPr>
              <a:t>bladder+extravesical</a:t>
            </a:r>
            <a:r>
              <a:rPr lang="en-US" baseline="0" dirty="0">
                <a:sym typeface="Wingdings" panose="05000000000000000000" pitchFamily="2" charset="2"/>
              </a:rPr>
              <a:t> tumor)+1.5 cm for whole bladder // PTV=GTV+1.5 cm for partial bladder high dose target [however, even in partial bladder arm, the whole bladder field is still drawn and gets 80% of </a:t>
            </a:r>
            <a:r>
              <a:rPr lang="en-US" baseline="0" dirty="0" err="1">
                <a:sym typeface="Wingdings" panose="05000000000000000000" pitchFamily="2" charset="2"/>
              </a:rPr>
              <a:t>rx</a:t>
            </a:r>
            <a:r>
              <a:rPr lang="en-US" baseline="0" dirty="0">
                <a:sym typeface="Wingdings" panose="05000000000000000000" pitchFamily="2" charset="2"/>
              </a:rPr>
              <a:t> dose</a:t>
            </a:r>
          </a:p>
          <a:p>
            <a:r>
              <a:rPr lang="en-US" baseline="0" dirty="0">
                <a:sym typeface="Wingdings" panose="05000000000000000000" pitchFamily="2" charset="2"/>
              </a:rPr>
              <a:t>--Simple approach would be to just treat whole bladder field (assume no nodes) to 50 </a:t>
            </a:r>
            <a:r>
              <a:rPr lang="en-US" baseline="0" dirty="0" err="1">
                <a:sym typeface="Wingdings" panose="05000000000000000000" pitchFamily="2" charset="2"/>
              </a:rPr>
              <a:t>Gy</a:t>
            </a:r>
            <a:r>
              <a:rPr lang="en-US" baseline="0" dirty="0">
                <a:sym typeface="Wingdings" panose="05000000000000000000" pitchFamily="2" charset="2"/>
              </a:rPr>
              <a:t>, then boost a partial bladder volume to 64 </a:t>
            </a:r>
            <a:r>
              <a:rPr lang="en-US" baseline="0" dirty="0" err="1">
                <a:sym typeface="Wingdings" panose="05000000000000000000" pitchFamily="2" charset="2"/>
              </a:rPr>
              <a:t>Gy</a:t>
            </a:r>
            <a:endParaRPr lang="en-US" baseline="0" dirty="0">
              <a:sym typeface="Wingdings" panose="05000000000000000000" pitchFamily="2" charset="2"/>
            </a:endParaRPr>
          </a:p>
          <a:p>
            <a:r>
              <a:rPr lang="en-US" baseline="0" dirty="0">
                <a:sym typeface="Wingdings" panose="05000000000000000000" pitchFamily="2" charset="2"/>
              </a:rPr>
              <a:t>Final doses are either 64 </a:t>
            </a:r>
            <a:r>
              <a:rPr lang="en-US" baseline="0" dirty="0" err="1">
                <a:sym typeface="Wingdings" panose="05000000000000000000" pitchFamily="2" charset="2"/>
              </a:rPr>
              <a:t>Gy</a:t>
            </a:r>
            <a:r>
              <a:rPr lang="en-US" baseline="0" dirty="0">
                <a:sym typeface="Wingdings" panose="05000000000000000000" pitchFamily="2" charset="2"/>
              </a:rPr>
              <a:t> in 2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r>
              <a:rPr lang="en-US" baseline="0" dirty="0">
                <a:sym typeface="Wingdings" panose="05000000000000000000" pitchFamily="2" charset="2"/>
              </a:rPr>
              <a:t> (RTOG, BC2001) or 55 </a:t>
            </a:r>
            <a:r>
              <a:rPr lang="en-US" baseline="0" dirty="0" err="1">
                <a:sym typeface="Wingdings" panose="05000000000000000000" pitchFamily="2" charset="2"/>
              </a:rPr>
              <a:t>Gy</a:t>
            </a:r>
            <a:r>
              <a:rPr lang="en-US" baseline="0" dirty="0">
                <a:sym typeface="Wingdings" panose="05000000000000000000" pitchFamily="2" charset="2"/>
              </a:rPr>
              <a:t> in 2.75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endParaRPr lang="en-US" baseline="0" dirty="0">
              <a:sym typeface="Wingdings" panose="05000000000000000000" pitchFamily="2" charset="2"/>
            </a:endParaRPr>
          </a:p>
          <a:p>
            <a:r>
              <a:rPr lang="en-US" baseline="0" dirty="0">
                <a:sym typeface="Wingdings" panose="05000000000000000000" pitchFamily="2" charset="2"/>
              </a:rPr>
              <a:t>Chemo regimens include 5-FU/Cis (old RTOG regimens with bid </a:t>
            </a:r>
            <a:r>
              <a:rPr lang="en-US" baseline="0" dirty="0" err="1">
                <a:sym typeface="Wingdings" panose="05000000000000000000" pitchFamily="2" charset="2"/>
              </a:rPr>
              <a:t>rt</a:t>
            </a:r>
            <a:r>
              <a:rPr lang="en-US" baseline="0" dirty="0">
                <a:sym typeface="Wingdings" panose="05000000000000000000" pitchFamily="2" charset="2"/>
              </a:rPr>
              <a:t>), </a:t>
            </a:r>
            <a:r>
              <a:rPr lang="en-US" baseline="0" dirty="0" err="1">
                <a:sym typeface="Wingdings" panose="05000000000000000000" pitchFamily="2" charset="2"/>
              </a:rPr>
              <a:t>cisplating</a:t>
            </a:r>
            <a:r>
              <a:rPr lang="en-US" baseline="0" dirty="0">
                <a:sym typeface="Wingdings" panose="05000000000000000000" pitchFamily="2" charset="2"/>
              </a:rPr>
              <a:t>/paclitaxel (RTOG 0233), 5-FU/MMC (BC2001), weekly gemcitabine (RTOG 0712 experimental)</a:t>
            </a:r>
          </a:p>
          <a:p>
            <a:pPr marL="0" marR="0" lvl="0" indent="0" algn="l" defTabSz="457151"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-Cystoscopy at 4-6 weeks, then q3 months for two years, and then q6 months </a:t>
            </a:r>
            <a:r>
              <a:rPr lang="en-US" baseline="0" dirty="0" err="1">
                <a:sym typeface="Wingdings" panose="05000000000000000000" pitchFamily="2" charset="2"/>
              </a:rPr>
              <a:t>yrs</a:t>
            </a:r>
            <a:r>
              <a:rPr lang="en-US" baseline="0" dirty="0">
                <a:sym typeface="Wingdings" panose="05000000000000000000" pitchFamily="2" charset="2"/>
              </a:rPr>
              <a:t> 3-5, then </a:t>
            </a:r>
            <a:r>
              <a:rPr lang="en-US" baseline="0" dirty="0" err="1">
                <a:sym typeface="Wingdings" panose="05000000000000000000" pitchFamily="2" charset="2"/>
              </a:rPr>
              <a:t>qyear</a:t>
            </a:r>
            <a:r>
              <a:rPr lang="en-US" baseline="0" dirty="0">
                <a:sym typeface="Wingdings" panose="05000000000000000000" pitchFamily="2" charset="2"/>
              </a:rPr>
              <a:t>. </a:t>
            </a:r>
          </a:p>
          <a:p>
            <a:r>
              <a:rPr lang="en-US" baseline="0" dirty="0" err="1">
                <a:sym typeface="Wingdings" panose="05000000000000000000" pitchFamily="2" charset="2"/>
              </a:rPr>
              <a:t>Followup</a:t>
            </a:r>
            <a:r>
              <a:rPr lang="en-US" baseline="0" dirty="0">
                <a:sym typeface="Wingdings" panose="05000000000000000000" pitchFamily="2" charset="2"/>
              </a:rPr>
              <a:t> per NCCN: at 2-3 months, imaging with full CT of c/a/p with contrast, w/ or w/o bone scan. </a:t>
            </a:r>
          </a:p>
          <a:p>
            <a:endParaRPr lang="en-US" dirty="0"/>
          </a:p>
        </p:txBody>
      </p:sp>
      <p:sp>
        <p:nvSpPr>
          <p:cNvPr id="4" name="Slide Number Placeholder 3"/>
          <p:cNvSpPr>
            <a:spLocks noGrp="1"/>
          </p:cNvSpPr>
          <p:nvPr>
            <p:ph type="sldNum" sz="quarter" idx="10"/>
          </p:nvPr>
        </p:nvSpPr>
        <p:spPr/>
        <p:txBody>
          <a:bodyPr/>
          <a:lstStyle/>
          <a:p>
            <a:fld id="{A8F4C314-127D-4476-AC6D-4236F24B1629}" type="slidenum">
              <a:rPr lang="en-US" smtClean="0"/>
              <a:pPr/>
              <a:t>47</a:t>
            </a:fld>
            <a:endParaRPr lang="en-US"/>
          </a:p>
        </p:txBody>
      </p:sp>
    </p:spTree>
    <p:extLst>
      <p:ext uri="{BB962C8B-B14F-4D97-AF65-F5344CB8AC3E}">
        <p14:creationId xmlns:p14="http://schemas.microsoft.com/office/powerpoint/2010/main" val="476318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--Simulate patient with full and empty bladder in supine position with/without IV contrast. If doing cone down boost method, use empty</a:t>
            </a:r>
            <a:r>
              <a:rPr lang="en-US" baseline="0" dirty="0"/>
              <a:t> bladder for whole bladder </a:t>
            </a:r>
            <a:r>
              <a:rPr lang="en-US" baseline="0" dirty="0" err="1"/>
              <a:t>tx</a:t>
            </a:r>
            <a:r>
              <a:rPr lang="en-US" baseline="0" dirty="0"/>
              <a:t> and full bladder for the boost </a:t>
            </a:r>
            <a:r>
              <a:rPr lang="en-US" baseline="0" dirty="0" err="1"/>
              <a:t>tx</a:t>
            </a:r>
            <a:r>
              <a:rPr lang="en-US" baseline="0" dirty="0"/>
              <a:t>. </a:t>
            </a:r>
            <a:endParaRPr lang="en-US" dirty="0"/>
          </a:p>
          <a:p>
            <a:r>
              <a:rPr lang="en-US" dirty="0">
                <a:sym typeface="Wingdings" panose="05000000000000000000" pitchFamily="2" charset="2"/>
              </a:rPr>
              <a:t>--</a:t>
            </a:r>
            <a:r>
              <a:rPr lang="en-US" dirty="0"/>
              <a:t>RTOG</a:t>
            </a:r>
            <a:r>
              <a:rPr lang="en-US" baseline="0" dirty="0"/>
              <a:t> 0712 approach (for contouring): CTV pelvis/CTV bladder/</a:t>
            </a:r>
            <a:r>
              <a:rPr lang="en-US" baseline="0" dirty="0" err="1"/>
              <a:t>CTVboost</a:t>
            </a:r>
            <a:r>
              <a:rPr lang="en-US" baseline="0" dirty="0"/>
              <a:t>. </a:t>
            </a:r>
            <a:r>
              <a:rPr lang="en-US" baseline="0" dirty="0">
                <a:sym typeface="Wingdings" panose="05000000000000000000" pitchFamily="2" charset="2"/>
              </a:rPr>
              <a:t>CTV pelvis is a small pelvic field historically (because of trying to preserve bowel in case of salvage surgery), starting at S2-S2 and extending inferiorly below obturator foramen, CTV bladder is whole bladder, and CTV boost is gross tumor. Used four fields with 2 cm margin on each CTV for the various cone-downs. The fractionation is complicated and may not be needed to get into the nitty gritty, but on this trial would generally deliver 20 </a:t>
            </a:r>
            <a:r>
              <a:rPr lang="en-US" baseline="0" dirty="0" err="1">
                <a:sym typeface="Wingdings" panose="05000000000000000000" pitchFamily="2" charset="2"/>
              </a:rPr>
              <a:t>Gy</a:t>
            </a:r>
            <a:r>
              <a:rPr lang="en-US" baseline="0" dirty="0">
                <a:sym typeface="Wingdings" panose="05000000000000000000" pitchFamily="2" charset="2"/>
              </a:rPr>
              <a:t> to pelvis/then 8 </a:t>
            </a:r>
            <a:r>
              <a:rPr lang="en-US" baseline="0" dirty="0" err="1">
                <a:sym typeface="Wingdings" panose="05000000000000000000" pitchFamily="2" charset="2"/>
              </a:rPr>
              <a:t>Gy</a:t>
            </a:r>
            <a:r>
              <a:rPr lang="en-US" baseline="0" dirty="0">
                <a:sym typeface="Wingdings" panose="05000000000000000000" pitchFamily="2" charset="2"/>
              </a:rPr>
              <a:t> to bladder/then 12 </a:t>
            </a:r>
            <a:r>
              <a:rPr lang="en-US" baseline="0" dirty="0" err="1">
                <a:sym typeface="Wingdings" panose="05000000000000000000" pitchFamily="2" charset="2"/>
              </a:rPr>
              <a:t>Gy</a:t>
            </a:r>
            <a:r>
              <a:rPr lang="en-US" baseline="0" dirty="0">
                <a:sym typeface="Wingdings" panose="05000000000000000000" pitchFamily="2" charset="2"/>
              </a:rPr>
              <a:t> to boost-break for </a:t>
            </a:r>
            <a:r>
              <a:rPr lang="en-US" baseline="0" dirty="0" err="1">
                <a:sym typeface="Wingdings" panose="05000000000000000000" pitchFamily="2" charset="2"/>
              </a:rPr>
              <a:t>evalthen</a:t>
            </a:r>
            <a:r>
              <a:rPr lang="en-US" baseline="0" dirty="0">
                <a:sym typeface="Wingdings" panose="05000000000000000000" pitchFamily="2" charset="2"/>
              </a:rPr>
              <a:t> 24 </a:t>
            </a:r>
            <a:r>
              <a:rPr lang="en-US" baseline="0" dirty="0" err="1">
                <a:sym typeface="Wingdings" panose="05000000000000000000" pitchFamily="2" charset="2"/>
              </a:rPr>
              <a:t>Gy</a:t>
            </a:r>
            <a:r>
              <a:rPr lang="en-US" baseline="0" dirty="0">
                <a:sym typeface="Wingdings" panose="05000000000000000000" pitchFamily="2" charset="2"/>
              </a:rPr>
              <a:t> to pelvic field (for total doses of 44/52/64 </a:t>
            </a:r>
            <a:r>
              <a:rPr lang="en-US" baseline="0" dirty="0" err="1">
                <a:sym typeface="Wingdings" panose="05000000000000000000" pitchFamily="2" charset="2"/>
              </a:rPr>
              <a:t>Gy</a:t>
            </a:r>
            <a:r>
              <a:rPr lang="en-US" baseline="0" dirty="0">
                <a:sym typeface="Wingdings" panose="05000000000000000000" pitchFamily="2" charset="2"/>
              </a:rPr>
              <a:t>)</a:t>
            </a:r>
          </a:p>
          <a:p>
            <a:r>
              <a:rPr lang="en-US" baseline="0" dirty="0">
                <a:sym typeface="Wingdings" panose="05000000000000000000" pitchFamily="2" charset="2"/>
              </a:rPr>
              <a:t>--BC2001 approach (for contouring): PTV=(</a:t>
            </a:r>
            <a:r>
              <a:rPr lang="en-US" baseline="0" dirty="0" err="1">
                <a:sym typeface="Wingdings" panose="05000000000000000000" pitchFamily="2" charset="2"/>
              </a:rPr>
              <a:t>bladder+extravesical</a:t>
            </a:r>
            <a:r>
              <a:rPr lang="en-US" baseline="0" dirty="0">
                <a:sym typeface="Wingdings" panose="05000000000000000000" pitchFamily="2" charset="2"/>
              </a:rPr>
              <a:t> tumor)+1.5 cm for whole bladder // PTV=GTV+1.5 cm for partial bladder high dose target [however, even in partial bladder arm, the whole bladder field is still drawn and gets 80% of </a:t>
            </a:r>
            <a:r>
              <a:rPr lang="en-US" baseline="0" dirty="0" err="1">
                <a:sym typeface="Wingdings" panose="05000000000000000000" pitchFamily="2" charset="2"/>
              </a:rPr>
              <a:t>rx</a:t>
            </a:r>
            <a:r>
              <a:rPr lang="en-US" baseline="0" dirty="0">
                <a:sym typeface="Wingdings" panose="05000000000000000000" pitchFamily="2" charset="2"/>
              </a:rPr>
              <a:t> dose</a:t>
            </a:r>
          </a:p>
          <a:p>
            <a:r>
              <a:rPr lang="en-US" baseline="0" dirty="0">
                <a:sym typeface="Wingdings" panose="05000000000000000000" pitchFamily="2" charset="2"/>
              </a:rPr>
              <a:t>--Simple approach would be to just treat whole bladder field (assume no nodes) to 50 </a:t>
            </a:r>
            <a:r>
              <a:rPr lang="en-US" baseline="0" dirty="0" err="1">
                <a:sym typeface="Wingdings" panose="05000000000000000000" pitchFamily="2" charset="2"/>
              </a:rPr>
              <a:t>Gy</a:t>
            </a:r>
            <a:r>
              <a:rPr lang="en-US" baseline="0" dirty="0">
                <a:sym typeface="Wingdings" panose="05000000000000000000" pitchFamily="2" charset="2"/>
              </a:rPr>
              <a:t>, then boost a partial bladder volume to 64 </a:t>
            </a:r>
            <a:r>
              <a:rPr lang="en-US" baseline="0" dirty="0" err="1">
                <a:sym typeface="Wingdings" panose="05000000000000000000" pitchFamily="2" charset="2"/>
              </a:rPr>
              <a:t>Gy</a:t>
            </a:r>
            <a:endParaRPr lang="en-US" baseline="0" dirty="0">
              <a:sym typeface="Wingdings" panose="05000000000000000000" pitchFamily="2" charset="2"/>
            </a:endParaRPr>
          </a:p>
          <a:p>
            <a:r>
              <a:rPr lang="en-US" baseline="0" dirty="0">
                <a:sym typeface="Wingdings" panose="05000000000000000000" pitchFamily="2" charset="2"/>
              </a:rPr>
              <a:t>Final doses are either 64 </a:t>
            </a:r>
            <a:r>
              <a:rPr lang="en-US" baseline="0" dirty="0" err="1">
                <a:sym typeface="Wingdings" panose="05000000000000000000" pitchFamily="2" charset="2"/>
              </a:rPr>
              <a:t>Gy</a:t>
            </a:r>
            <a:r>
              <a:rPr lang="en-US" baseline="0" dirty="0">
                <a:sym typeface="Wingdings" panose="05000000000000000000" pitchFamily="2" charset="2"/>
              </a:rPr>
              <a:t> in 2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r>
              <a:rPr lang="en-US" baseline="0" dirty="0">
                <a:sym typeface="Wingdings" panose="05000000000000000000" pitchFamily="2" charset="2"/>
              </a:rPr>
              <a:t> (RTOG, BC2001) or 55 </a:t>
            </a:r>
            <a:r>
              <a:rPr lang="en-US" baseline="0" dirty="0" err="1">
                <a:sym typeface="Wingdings" panose="05000000000000000000" pitchFamily="2" charset="2"/>
              </a:rPr>
              <a:t>Gy</a:t>
            </a:r>
            <a:r>
              <a:rPr lang="en-US" baseline="0" dirty="0">
                <a:sym typeface="Wingdings" panose="05000000000000000000" pitchFamily="2" charset="2"/>
              </a:rPr>
              <a:t> in 2.75 </a:t>
            </a:r>
            <a:r>
              <a:rPr lang="en-US" baseline="0" dirty="0" err="1">
                <a:sym typeface="Wingdings" panose="05000000000000000000" pitchFamily="2" charset="2"/>
              </a:rPr>
              <a:t>Gy</a:t>
            </a:r>
            <a:r>
              <a:rPr lang="en-US" baseline="0" dirty="0">
                <a:sym typeface="Wingdings" panose="05000000000000000000" pitchFamily="2" charset="2"/>
              </a:rPr>
              <a:t> </a:t>
            </a:r>
            <a:r>
              <a:rPr lang="en-US" baseline="0" dirty="0" err="1">
                <a:sym typeface="Wingdings" panose="05000000000000000000" pitchFamily="2" charset="2"/>
              </a:rPr>
              <a:t>fx</a:t>
            </a:r>
            <a:endParaRPr lang="en-US" baseline="0" dirty="0">
              <a:sym typeface="Wingdings" panose="05000000000000000000" pitchFamily="2" charset="2"/>
            </a:endParaRPr>
          </a:p>
          <a:p>
            <a:r>
              <a:rPr lang="en-US" baseline="0" dirty="0">
                <a:sym typeface="Wingdings" panose="05000000000000000000" pitchFamily="2" charset="2"/>
              </a:rPr>
              <a:t>Chemo regimens include 5-FU/Cis (old RTOG regimens with bid </a:t>
            </a:r>
            <a:r>
              <a:rPr lang="en-US" baseline="0" dirty="0" err="1">
                <a:sym typeface="Wingdings" panose="05000000000000000000" pitchFamily="2" charset="2"/>
              </a:rPr>
              <a:t>rt</a:t>
            </a:r>
            <a:r>
              <a:rPr lang="en-US" baseline="0" dirty="0">
                <a:sym typeface="Wingdings" panose="05000000000000000000" pitchFamily="2" charset="2"/>
              </a:rPr>
              <a:t>), </a:t>
            </a:r>
            <a:r>
              <a:rPr lang="en-US" baseline="0" dirty="0" err="1">
                <a:sym typeface="Wingdings" panose="05000000000000000000" pitchFamily="2" charset="2"/>
              </a:rPr>
              <a:t>cisplating</a:t>
            </a:r>
            <a:r>
              <a:rPr lang="en-US" baseline="0" dirty="0">
                <a:sym typeface="Wingdings" panose="05000000000000000000" pitchFamily="2" charset="2"/>
              </a:rPr>
              <a:t>/paclitaxel (RTOG 0233), 5-FU/MMC (BC2001), weekly gemcitabine (RTOG 0712 experimental)</a:t>
            </a:r>
          </a:p>
          <a:p>
            <a:pPr marL="0" marR="0" lvl="0" indent="0" algn="l" defTabSz="457151"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-Cystoscopy at 4-6 weeks, then q3 months for two years, and then q6 months </a:t>
            </a:r>
            <a:r>
              <a:rPr lang="en-US" baseline="0" dirty="0" err="1">
                <a:sym typeface="Wingdings" panose="05000000000000000000" pitchFamily="2" charset="2"/>
              </a:rPr>
              <a:t>yrs</a:t>
            </a:r>
            <a:r>
              <a:rPr lang="en-US" baseline="0" dirty="0">
                <a:sym typeface="Wingdings" panose="05000000000000000000" pitchFamily="2" charset="2"/>
              </a:rPr>
              <a:t> 3-5, then </a:t>
            </a:r>
            <a:r>
              <a:rPr lang="en-US" baseline="0" dirty="0" err="1">
                <a:sym typeface="Wingdings" panose="05000000000000000000" pitchFamily="2" charset="2"/>
              </a:rPr>
              <a:t>qyear</a:t>
            </a:r>
            <a:r>
              <a:rPr lang="en-US" baseline="0" dirty="0">
                <a:sym typeface="Wingdings" panose="05000000000000000000" pitchFamily="2" charset="2"/>
              </a:rPr>
              <a:t>. </a:t>
            </a:r>
          </a:p>
          <a:p>
            <a:r>
              <a:rPr lang="en-US" baseline="0" dirty="0" err="1">
                <a:sym typeface="Wingdings" panose="05000000000000000000" pitchFamily="2" charset="2"/>
              </a:rPr>
              <a:t>Followup</a:t>
            </a:r>
            <a:r>
              <a:rPr lang="en-US" baseline="0" dirty="0">
                <a:sym typeface="Wingdings" panose="05000000000000000000" pitchFamily="2" charset="2"/>
              </a:rPr>
              <a:t> per NCCN: at 2-3 months, imaging with full CT of c/a/p with contrast, w/ or w/o bone scan. </a:t>
            </a:r>
          </a:p>
          <a:p>
            <a:endParaRPr lang="en-US" dirty="0"/>
          </a:p>
        </p:txBody>
      </p:sp>
      <p:sp>
        <p:nvSpPr>
          <p:cNvPr id="4" name="Slide Number Placeholder 3"/>
          <p:cNvSpPr>
            <a:spLocks noGrp="1"/>
          </p:cNvSpPr>
          <p:nvPr>
            <p:ph type="sldNum" sz="quarter" idx="10"/>
          </p:nvPr>
        </p:nvSpPr>
        <p:spPr/>
        <p:txBody>
          <a:bodyPr/>
          <a:lstStyle/>
          <a:p>
            <a:fld id="{A8F4C314-127D-4476-AC6D-4236F24B1629}" type="slidenum">
              <a:rPr lang="en-US" smtClean="0"/>
              <a:pPr/>
              <a:t>48</a:t>
            </a:fld>
            <a:endParaRPr lang="en-US"/>
          </a:p>
        </p:txBody>
      </p:sp>
    </p:spTree>
    <p:extLst>
      <p:ext uri="{BB962C8B-B14F-4D97-AF65-F5344CB8AC3E}">
        <p14:creationId xmlns:p14="http://schemas.microsoft.com/office/powerpoint/2010/main" val="4134923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893A-9478-4335-BA5C-79C563455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974026-B4C2-47C7-9AB6-DB83FFFDB6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5F0BF5-4395-421D-B036-F678A7C52483}"/>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5" name="Footer Placeholder 4">
            <a:extLst>
              <a:ext uri="{FF2B5EF4-FFF2-40B4-BE49-F238E27FC236}">
                <a16:creationId xmlns:a16="http://schemas.microsoft.com/office/drawing/2014/main" id="{1AD9EAF3-64CD-413B-8A56-3A06746F3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327879-5274-45B8-A02D-ED6257A33CC0}"/>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255018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DDC7B-F69F-4B5B-B5C5-CBA8FB6577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809C18-368E-4757-AE53-200015E431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D27A7F-AD2A-40FF-815F-0EF83634AED4}"/>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5" name="Footer Placeholder 4">
            <a:extLst>
              <a:ext uri="{FF2B5EF4-FFF2-40B4-BE49-F238E27FC236}">
                <a16:creationId xmlns:a16="http://schemas.microsoft.com/office/drawing/2014/main" id="{45DD52F9-8274-4E5A-A41F-E1F5922BE7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8A151-B89B-4DFC-B561-B1615237108B}"/>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497440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B503E-02F0-4482-8346-79B24CE2AF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01368A-6EA4-47AA-BFBB-C2886F786B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906BD-8796-4C65-9E28-58C644AC76A2}"/>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5" name="Footer Placeholder 4">
            <a:extLst>
              <a:ext uri="{FF2B5EF4-FFF2-40B4-BE49-F238E27FC236}">
                <a16:creationId xmlns:a16="http://schemas.microsoft.com/office/drawing/2014/main" id="{7086305A-796D-4939-A715-F00418EB8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26F4E-AE94-40F4-8CB2-A2F13F5BC55E}"/>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1962304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Bullets">
    <p:spTree>
      <p:nvGrpSpPr>
        <p:cNvPr id="1" name=""/>
        <p:cNvGrpSpPr/>
        <p:nvPr/>
      </p:nvGrpSpPr>
      <p:grpSpPr>
        <a:xfrm>
          <a:off x="0" y="0"/>
          <a:ext cx="0" cy="0"/>
          <a:chOff x="0" y="0"/>
          <a:chExt cx="0" cy="0"/>
        </a:xfrm>
      </p:grpSpPr>
      <p:sp>
        <p:nvSpPr>
          <p:cNvPr id="11" name="Content Placeholder 2"/>
          <p:cNvSpPr>
            <a:spLocks noGrp="1"/>
          </p:cNvSpPr>
          <p:nvPr>
            <p:ph idx="1" hasCustomPrompt="1"/>
          </p:nvPr>
        </p:nvSpPr>
        <p:spPr>
          <a:xfrm>
            <a:off x="429257" y="1608670"/>
            <a:ext cx="11352109" cy="4028153"/>
          </a:xfrm>
        </p:spPr>
        <p:txBody>
          <a:bodyPr lIns="0" tIns="0" rIns="0" bIns="0"/>
          <a:lstStyle>
            <a:lvl1pPr>
              <a:spcBef>
                <a:spcPts val="600"/>
              </a:spcBef>
              <a:spcAft>
                <a:spcPts val="800"/>
              </a:spcAft>
              <a:buClr>
                <a:srgbClr val="007DBA"/>
              </a:buClr>
              <a:defRPr sz="2000">
                <a:solidFill>
                  <a:srgbClr val="101D3A"/>
                </a:solidFill>
              </a:defRPr>
            </a:lvl1pPr>
            <a:lvl2pPr>
              <a:spcBef>
                <a:spcPts val="600"/>
              </a:spcBef>
              <a:spcAft>
                <a:spcPts val="800"/>
              </a:spcAft>
              <a:buClr>
                <a:srgbClr val="007DBA"/>
              </a:buClr>
              <a:defRPr sz="2000">
                <a:solidFill>
                  <a:srgbClr val="101D3A"/>
                </a:solidFill>
              </a:defRPr>
            </a:lvl2pPr>
            <a:lvl3pPr>
              <a:spcBef>
                <a:spcPts val="600"/>
              </a:spcBef>
              <a:spcAft>
                <a:spcPts val="800"/>
              </a:spcAft>
              <a:buClr>
                <a:srgbClr val="007DBA"/>
              </a:buClr>
              <a:defRPr sz="1800">
                <a:solidFill>
                  <a:srgbClr val="101D3A"/>
                </a:solidFill>
              </a:defRPr>
            </a:lvl3pPr>
            <a:lvl4pPr>
              <a:spcBef>
                <a:spcPts val="600"/>
              </a:spcBef>
              <a:spcAft>
                <a:spcPts val="800"/>
              </a:spcAft>
              <a:buClr>
                <a:srgbClr val="007DBA"/>
              </a:buClr>
              <a:defRPr sz="1600">
                <a:solidFill>
                  <a:srgbClr val="101D3A"/>
                </a:solidFill>
              </a:defRPr>
            </a:lvl4pPr>
            <a:lvl5pPr>
              <a:spcBef>
                <a:spcPts val="600"/>
              </a:spcBef>
              <a:spcAft>
                <a:spcPts val="800"/>
              </a:spcAft>
              <a:buClr>
                <a:srgbClr val="007DBA"/>
              </a:buClr>
              <a:defRPr sz="1600">
                <a:solidFill>
                  <a:srgbClr val="101D3A"/>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1"/>
          </p:nvPr>
        </p:nvSpPr>
        <p:spPr/>
        <p:txBody>
          <a:bodyPr/>
          <a:lstStyle>
            <a:lvl1pPr>
              <a:defRPr>
                <a:solidFill>
                  <a:srgbClr val="13294B"/>
                </a:solidFill>
              </a:defRPr>
            </a:lvl1pPr>
          </a:lstStyle>
          <a:p>
            <a:fld id="{23750D03-48AD-2741-AECD-41D901562598}" type="slidenum">
              <a:rPr lang="en-US" smtClean="0"/>
              <a:pPr/>
              <a:t>‹#›</a:t>
            </a:fld>
            <a:endParaRPr lang="en-US"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61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FACF-5760-45DF-B63C-E33953A8A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674FD-27EC-4B6E-8420-E4093EA1B0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BC1AA-71DA-4F7D-BE58-1E2029ACDDA8}"/>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5" name="Footer Placeholder 4">
            <a:extLst>
              <a:ext uri="{FF2B5EF4-FFF2-40B4-BE49-F238E27FC236}">
                <a16:creationId xmlns:a16="http://schemas.microsoft.com/office/drawing/2014/main" id="{1FF77E26-2B47-4D78-BBBE-483F7B87B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01854-02D4-48DA-9C1E-29E32996A407}"/>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2264170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CF81-A3FA-471B-BF6B-FCD727E2BC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458200-84D6-468E-BB95-C7F532BF6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B74E15-1570-4ECC-BD57-57F8AFD5743A}"/>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5" name="Footer Placeholder 4">
            <a:extLst>
              <a:ext uri="{FF2B5EF4-FFF2-40B4-BE49-F238E27FC236}">
                <a16:creationId xmlns:a16="http://schemas.microsoft.com/office/drawing/2014/main" id="{CA818E3B-0570-4E8B-B91E-6215A0926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D8101-D77A-4627-ABB0-EDC2F8CF7788}"/>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156173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4B57-E6F7-4A4F-BEBC-59434663AE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1C34F8-D97A-457E-A5CF-A29870E72F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3718D-7896-42CE-8EC4-A824B55A22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DFA03-B387-408E-A293-70012144E69D}"/>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6" name="Footer Placeholder 5">
            <a:extLst>
              <a:ext uri="{FF2B5EF4-FFF2-40B4-BE49-F238E27FC236}">
                <a16:creationId xmlns:a16="http://schemas.microsoft.com/office/drawing/2014/main" id="{3DD5DEEF-5374-4E1C-8DB1-DC177AD00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89ED9-76F3-4EA9-9DC3-6B49DB91C60E}"/>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179516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6BAF-7B4D-4EEE-B501-F0A3785BCA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20B166-8AE9-44FA-AD14-326090F627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141086-D4A5-4342-8490-0A438052F63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37C73A-24FE-4E42-9B47-509FD4B77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1276E7-5D4B-4A5F-8686-C18B6B0A3D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812EE4-B5A8-472F-B0EE-5F49132A9780}"/>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8" name="Footer Placeholder 7">
            <a:extLst>
              <a:ext uri="{FF2B5EF4-FFF2-40B4-BE49-F238E27FC236}">
                <a16:creationId xmlns:a16="http://schemas.microsoft.com/office/drawing/2014/main" id="{883D2744-2F32-4259-AE4F-5B82D58B6C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D5DC91-5D68-4B63-B61B-6C5939D02BAD}"/>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2367669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8658-B9F1-48DB-818B-E29BA5B96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2D6A8-5122-46C5-94C8-66999ECD6061}"/>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4" name="Footer Placeholder 3">
            <a:extLst>
              <a:ext uri="{FF2B5EF4-FFF2-40B4-BE49-F238E27FC236}">
                <a16:creationId xmlns:a16="http://schemas.microsoft.com/office/drawing/2014/main" id="{BB15DFAF-F4E3-4F2A-A554-A48A81F995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4D38F5-E70F-45E3-AC1A-01A4C6D55514}"/>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1248530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0434B8-9CE3-4761-8B49-ACBFF3F4C134}"/>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3" name="Footer Placeholder 2">
            <a:extLst>
              <a:ext uri="{FF2B5EF4-FFF2-40B4-BE49-F238E27FC236}">
                <a16:creationId xmlns:a16="http://schemas.microsoft.com/office/drawing/2014/main" id="{FD6CF926-B921-4F1C-B311-F1B49A96B4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7FE5E7-8016-4EF7-B55B-F04866074913}"/>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4238387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F3893-3221-4D04-821C-89E67EE178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DA54F-C71A-4014-AD7D-C7AE53A293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78687B-82CA-4DC1-AD41-737B3BFB2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472928-9199-44DB-89F1-FE574A77A716}"/>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6" name="Footer Placeholder 5">
            <a:extLst>
              <a:ext uri="{FF2B5EF4-FFF2-40B4-BE49-F238E27FC236}">
                <a16:creationId xmlns:a16="http://schemas.microsoft.com/office/drawing/2014/main" id="{9496AB6D-544E-4472-BD68-EDE87CAADB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028BC1-B115-4F7C-9F19-EE1091308970}"/>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2791716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0248-E19E-45C0-806B-06245BF71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25B6FC-2737-4523-A15C-7FF679E0F2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0FA4B3-2663-4EC2-8A0B-55C71A479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2BC64E-EDB9-4D5A-9287-ED299E226C52}"/>
              </a:ext>
            </a:extLst>
          </p:cNvPr>
          <p:cNvSpPr>
            <a:spLocks noGrp="1"/>
          </p:cNvSpPr>
          <p:nvPr>
            <p:ph type="dt" sz="half" idx="10"/>
          </p:nvPr>
        </p:nvSpPr>
        <p:spPr/>
        <p:txBody>
          <a:bodyPr/>
          <a:lstStyle/>
          <a:p>
            <a:fld id="{DCD3B2E5-4624-4081-9AF7-0542E220F0A3}" type="datetimeFigureOut">
              <a:rPr lang="en-US" smtClean="0"/>
              <a:pPr/>
              <a:t>5/11/2021</a:t>
            </a:fld>
            <a:endParaRPr lang="en-US"/>
          </a:p>
        </p:txBody>
      </p:sp>
      <p:sp>
        <p:nvSpPr>
          <p:cNvPr id="6" name="Footer Placeholder 5">
            <a:extLst>
              <a:ext uri="{FF2B5EF4-FFF2-40B4-BE49-F238E27FC236}">
                <a16:creationId xmlns:a16="http://schemas.microsoft.com/office/drawing/2014/main" id="{95DA5864-BDBB-4422-A8AD-3E953A77D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0049EF-E806-4EF1-994A-36080F914AA1}"/>
              </a:ext>
            </a:extLst>
          </p:cNvPr>
          <p:cNvSpPr>
            <a:spLocks noGrp="1"/>
          </p:cNvSpPr>
          <p:nvPr>
            <p:ph type="sldNum" sz="quarter" idx="12"/>
          </p:nvPr>
        </p:nvSpPr>
        <p:spPr/>
        <p:txBody>
          <a:bodyPr/>
          <a:lstStyle/>
          <a:p>
            <a:fld id="{3549574C-E13A-4D89-8128-5F49BEB5926C}" type="slidenum">
              <a:rPr lang="en-US" smtClean="0"/>
              <a:pPr/>
              <a:t>‹#›</a:t>
            </a:fld>
            <a:endParaRPr lang="en-US"/>
          </a:p>
        </p:txBody>
      </p:sp>
    </p:spTree>
    <p:extLst>
      <p:ext uri="{BB962C8B-B14F-4D97-AF65-F5344CB8AC3E}">
        <p14:creationId xmlns:p14="http://schemas.microsoft.com/office/powerpoint/2010/main" val="2898297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D3929-8CB9-400B-8346-7578339F89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8217CD-9799-4C06-AC5B-74902157EF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410209-3CEB-4BF8-897F-F5EC8247E2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D3B2E5-4624-4081-9AF7-0542E220F0A3}" type="datetimeFigureOut">
              <a:rPr lang="en-US" smtClean="0"/>
              <a:pPr/>
              <a:t>5/11/2021</a:t>
            </a:fld>
            <a:endParaRPr lang="en-US"/>
          </a:p>
        </p:txBody>
      </p:sp>
      <p:sp>
        <p:nvSpPr>
          <p:cNvPr id="5" name="Footer Placeholder 4">
            <a:extLst>
              <a:ext uri="{FF2B5EF4-FFF2-40B4-BE49-F238E27FC236}">
                <a16:creationId xmlns:a16="http://schemas.microsoft.com/office/drawing/2014/main" id="{B04A623F-C8A7-44A7-8D52-CE07252F5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F8E43E-2C27-45ED-B83B-9C966F347A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49574C-E13A-4D89-8128-5F49BEB5926C}" type="slidenum">
              <a:rPr lang="en-US" smtClean="0"/>
              <a:pPr/>
              <a:t>‹#›</a:t>
            </a:fld>
            <a:endParaRPr lang="en-US"/>
          </a:p>
        </p:txBody>
      </p:sp>
    </p:spTree>
    <p:extLst>
      <p:ext uri="{BB962C8B-B14F-4D97-AF65-F5344CB8AC3E}">
        <p14:creationId xmlns:p14="http://schemas.microsoft.com/office/powerpoint/2010/main" val="3828760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hyperlink" Target="http://www.elsevier.com/termsandcondition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hyperlink" Target="http://www.elsevier.com/termsandconditions"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7D2EC-3CA3-498A-91CD-78B8FA9DF096}"/>
              </a:ext>
            </a:extLst>
          </p:cNvPr>
          <p:cNvSpPr>
            <a:spLocks noGrp="1"/>
          </p:cNvSpPr>
          <p:nvPr>
            <p:ph type="ctrTitle"/>
          </p:nvPr>
        </p:nvSpPr>
        <p:spPr/>
        <p:txBody>
          <a:bodyPr/>
          <a:lstStyle/>
          <a:p>
            <a:r>
              <a:rPr lang="en-US" dirty="0"/>
              <a:t>Bladder Cancer</a:t>
            </a:r>
          </a:p>
        </p:txBody>
      </p:sp>
      <p:sp>
        <p:nvSpPr>
          <p:cNvPr id="3" name="Subtitle 2">
            <a:extLst>
              <a:ext uri="{FF2B5EF4-FFF2-40B4-BE49-F238E27FC236}">
                <a16:creationId xmlns:a16="http://schemas.microsoft.com/office/drawing/2014/main" id="{2064C6ED-B122-45EB-ACDE-28EFF1578102}"/>
              </a:ext>
            </a:extLst>
          </p:cNvPr>
          <p:cNvSpPr>
            <a:spLocks noGrp="1"/>
          </p:cNvSpPr>
          <p:nvPr>
            <p:ph type="subTitle" idx="1"/>
          </p:nvPr>
        </p:nvSpPr>
        <p:spPr/>
        <p:txBody>
          <a:bodyPr/>
          <a:lstStyle/>
          <a:p>
            <a:r>
              <a:rPr lang="en-US" dirty="0"/>
              <a:t>Savita</a:t>
            </a:r>
          </a:p>
          <a:p>
            <a:r>
              <a:rPr lang="en-US" dirty="0" smtClean="0"/>
              <a:t>6-26-19</a:t>
            </a:r>
          </a:p>
          <a:p>
            <a:r>
              <a:rPr lang="en-US" dirty="0" smtClean="0"/>
              <a:t>5-11-21</a:t>
            </a:r>
          </a:p>
          <a:p>
            <a:endParaRPr lang="en-US" dirty="0"/>
          </a:p>
        </p:txBody>
      </p:sp>
    </p:spTree>
    <p:extLst>
      <p:ext uri="{BB962C8B-B14F-4D97-AF65-F5344CB8AC3E}">
        <p14:creationId xmlns:p14="http://schemas.microsoft.com/office/powerpoint/2010/main" val="4220761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idx="1"/>
          </p:nvPr>
        </p:nvSpPr>
        <p:spPr/>
        <p:txBody>
          <a:bodyPr/>
          <a:lstStyle/>
          <a:p>
            <a:pPr eaLnBrk="1" hangingPunct="1">
              <a:buFontTx/>
              <a:buNone/>
            </a:pPr>
            <a:r>
              <a:rPr lang="en-US" altLang="en-US" smtClean="0"/>
              <a:t>Physical Exam:</a:t>
            </a:r>
          </a:p>
          <a:p>
            <a:pPr lvl="1" eaLnBrk="1" hangingPunct="1"/>
            <a:r>
              <a:rPr lang="en-US" altLang="en-US" smtClean="0"/>
              <a:t>Abdominal exam</a:t>
            </a:r>
          </a:p>
          <a:p>
            <a:pPr lvl="1" eaLnBrk="1" hangingPunct="1"/>
            <a:r>
              <a:rPr lang="en-US" altLang="en-US" smtClean="0"/>
              <a:t>Pelvic exam for females</a:t>
            </a:r>
          </a:p>
          <a:p>
            <a:pPr lvl="1" eaLnBrk="1" hangingPunct="1"/>
            <a:r>
              <a:rPr lang="en-US" altLang="en-US" smtClean="0"/>
              <a:t>CVA Tenderness</a:t>
            </a:r>
          </a:p>
          <a:p>
            <a:pPr lvl="1" eaLnBrk="1" hangingPunct="1"/>
            <a:r>
              <a:rPr lang="en-US" altLang="en-US" smtClean="0"/>
              <a:t>LN</a:t>
            </a:r>
            <a:r>
              <a:rPr lang="en-US" altLang="ja-JP" smtClean="0"/>
              <a:t>s</a:t>
            </a:r>
          </a:p>
          <a:p>
            <a:pPr lvl="1" eaLnBrk="1" hangingPunct="1"/>
            <a:r>
              <a:rPr lang="en-US" altLang="en-US" smtClean="0"/>
              <a:t>Penile/Testicular Exam for men</a:t>
            </a:r>
          </a:p>
          <a:p>
            <a:pPr lvl="1" eaLnBrk="1" hangingPunct="1"/>
            <a:r>
              <a:rPr lang="en-US" altLang="en-US" smtClean="0"/>
              <a:t>Rectal Exam</a:t>
            </a:r>
          </a:p>
        </p:txBody>
      </p:sp>
      <p:sp>
        <p:nvSpPr>
          <p:cNvPr id="4" name="Title 3"/>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0" y="1600201"/>
            <a:ext cx="12192000" cy="4525963"/>
          </a:xfrm>
        </p:spPr>
        <p:txBody>
          <a:bodyPr>
            <a:normAutofit fontScale="92500"/>
          </a:bodyPr>
          <a:lstStyle/>
          <a:p>
            <a:pPr eaLnBrk="1" hangingPunct="1">
              <a:lnSpc>
                <a:spcPct val="90000"/>
              </a:lnSpc>
            </a:pPr>
            <a:r>
              <a:rPr lang="en-US" altLang="en-US" sz="2400" dirty="0" smtClean="0"/>
              <a:t>Labs:</a:t>
            </a:r>
          </a:p>
          <a:p>
            <a:pPr lvl="1" eaLnBrk="1" hangingPunct="1">
              <a:lnSpc>
                <a:spcPct val="90000"/>
              </a:lnSpc>
            </a:pPr>
            <a:r>
              <a:rPr lang="en-US" altLang="en-US" sz="2000" dirty="0" smtClean="0"/>
              <a:t>Urinalysis, Urine cytology (detects 50-80% poorly diff; only 20% well diff)</a:t>
            </a:r>
          </a:p>
          <a:p>
            <a:pPr lvl="1" eaLnBrk="1" hangingPunct="1">
              <a:lnSpc>
                <a:spcPct val="90000"/>
              </a:lnSpc>
            </a:pPr>
            <a:r>
              <a:rPr lang="en-US" altLang="en-US" sz="2000" dirty="0" smtClean="0"/>
              <a:t>CBC, chemistries with renal function, LFT</a:t>
            </a:r>
            <a:r>
              <a:rPr lang="en-US" altLang="ja-JP" sz="2000" dirty="0" smtClean="0"/>
              <a:t>s, </a:t>
            </a:r>
            <a:r>
              <a:rPr lang="en-US" altLang="ja-JP" sz="2000" dirty="0" err="1" smtClean="0"/>
              <a:t>alk</a:t>
            </a:r>
            <a:r>
              <a:rPr lang="en-US" altLang="ja-JP" sz="2000" dirty="0" smtClean="0"/>
              <a:t> </a:t>
            </a:r>
            <a:r>
              <a:rPr lang="en-US" altLang="ja-JP" sz="2000" dirty="0" err="1" smtClean="0"/>
              <a:t>phos</a:t>
            </a:r>
            <a:r>
              <a:rPr lang="en-US" altLang="ja-JP" sz="2000" dirty="0" smtClean="0"/>
              <a:t>, </a:t>
            </a:r>
            <a:r>
              <a:rPr lang="en-US" altLang="ja-JP" sz="2000" dirty="0" err="1" smtClean="0"/>
              <a:t>coags</a:t>
            </a:r>
            <a:endParaRPr lang="en-US" altLang="ja-JP" sz="2000" dirty="0" smtClean="0"/>
          </a:p>
          <a:p>
            <a:pPr eaLnBrk="1" hangingPunct="1">
              <a:lnSpc>
                <a:spcPct val="90000"/>
              </a:lnSpc>
            </a:pPr>
            <a:r>
              <a:rPr lang="en-US" altLang="en-US" sz="2400" dirty="0" smtClean="0"/>
              <a:t>Office cystoscopy</a:t>
            </a:r>
          </a:p>
          <a:p>
            <a:pPr eaLnBrk="1" hangingPunct="1">
              <a:lnSpc>
                <a:spcPct val="90000"/>
              </a:lnSpc>
            </a:pPr>
            <a:r>
              <a:rPr lang="en-US" altLang="en-US" sz="2400" dirty="0" smtClean="0"/>
              <a:t>Evaluation of upper tract with: </a:t>
            </a:r>
            <a:r>
              <a:rPr lang="en-US" altLang="en-US" sz="2400" b="1" dirty="0" smtClean="0">
                <a:solidFill>
                  <a:schemeClr val="tx2"/>
                </a:solidFill>
              </a:rPr>
              <a:t>CT </a:t>
            </a:r>
            <a:r>
              <a:rPr lang="en-US" altLang="en-US" sz="2400" b="1" dirty="0" smtClean="0">
                <a:solidFill>
                  <a:schemeClr val="tx2"/>
                </a:solidFill>
              </a:rPr>
              <a:t>urography</a:t>
            </a:r>
            <a:r>
              <a:rPr lang="en-US" altLang="en-US" sz="2400" dirty="0" smtClean="0">
                <a:solidFill>
                  <a:schemeClr val="tx2"/>
                </a:solidFill>
              </a:rPr>
              <a:t>, </a:t>
            </a:r>
            <a:r>
              <a:rPr lang="en-US" altLang="en-US" sz="2400" dirty="0" smtClean="0">
                <a:solidFill>
                  <a:schemeClr val="tx2"/>
                </a:solidFill>
              </a:rPr>
              <a:t>IVP, retrograde pyelogram, </a:t>
            </a:r>
            <a:r>
              <a:rPr lang="en-US" altLang="en-US" sz="2400" dirty="0" err="1" smtClean="0">
                <a:solidFill>
                  <a:schemeClr val="tx2"/>
                </a:solidFill>
              </a:rPr>
              <a:t>ureteroscopy</a:t>
            </a:r>
            <a:r>
              <a:rPr lang="en-US" altLang="en-US" sz="2400" dirty="0" smtClean="0">
                <a:solidFill>
                  <a:schemeClr val="tx2"/>
                </a:solidFill>
              </a:rPr>
              <a:t>, MRI </a:t>
            </a:r>
            <a:r>
              <a:rPr lang="en-US" altLang="en-US" sz="2400" dirty="0" err="1" smtClean="0">
                <a:solidFill>
                  <a:schemeClr val="tx2"/>
                </a:solidFill>
              </a:rPr>
              <a:t>urogram</a:t>
            </a:r>
            <a:endParaRPr lang="en-US" altLang="en-US" sz="2400" dirty="0" smtClean="0">
              <a:solidFill>
                <a:schemeClr val="tx2"/>
              </a:solidFill>
            </a:endParaRPr>
          </a:p>
          <a:p>
            <a:pPr eaLnBrk="1" hangingPunct="1">
              <a:lnSpc>
                <a:spcPct val="90000"/>
              </a:lnSpc>
            </a:pPr>
            <a:r>
              <a:rPr lang="en-US" altLang="en-US" sz="2400" dirty="0" smtClean="0"/>
              <a:t>If presumed muscle invasive based on office cystoscopy (solid/sessile, high grade, “suggests muscle invasion) then:</a:t>
            </a:r>
          </a:p>
          <a:p>
            <a:pPr lvl="1" eaLnBrk="1" hangingPunct="1">
              <a:lnSpc>
                <a:spcPct val="90000"/>
              </a:lnSpc>
            </a:pPr>
            <a:r>
              <a:rPr lang="en-US" altLang="en-US" sz="2000" dirty="0" smtClean="0"/>
              <a:t>CT Chest/Abdomen/Pelvis (done in conjunction with CT </a:t>
            </a:r>
            <a:r>
              <a:rPr lang="en-US" altLang="en-US" sz="2000" dirty="0" err="1" smtClean="0"/>
              <a:t>Urogram</a:t>
            </a:r>
            <a:r>
              <a:rPr lang="en-US" altLang="en-US" sz="2000" dirty="0" smtClean="0"/>
              <a:t>).</a:t>
            </a:r>
          </a:p>
          <a:p>
            <a:pPr lvl="1" eaLnBrk="1" hangingPunct="1">
              <a:lnSpc>
                <a:spcPct val="90000"/>
              </a:lnSpc>
            </a:pPr>
            <a:r>
              <a:rPr lang="en-US" altLang="en-US" sz="2000" dirty="0" smtClean="0"/>
              <a:t>Bone scan in </a:t>
            </a:r>
            <a:r>
              <a:rPr lang="en-US" altLang="en-US" sz="2000" dirty="0" err="1" smtClean="0"/>
              <a:t>alk</a:t>
            </a:r>
            <a:r>
              <a:rPr lang="en-US" altLang="en-US" sz="2000" dirty="0" smtClean="0"/>
              <a:t> </a:t>
            </a:r>
            <a:r>
              <a:rPr lang="en-US" altLang="en-US" sz="2000" dirty="0" err="1" smtClean="0"/>
              <a:t>phos</a:t>
            </a:r>
            <a:r>
              <a:rPr lang="en-US" altLang="en-US" sz="2000" dirty="0" smtClean="0"/>
              <a:t> high or symptoms</a:t>
            </a:r>
          </a:p>
          <a:p>
            <a:pPr eaLnBrk="1" hangingPunct="1">
              <a:lnSpc>
                <a:spcPct val="90000"/>
              </a:lnSpc>
            </a:pPr>
            <a:endParaRPr lang="en-US" altLang="en-US" sz="2400" dirty="0" smtClean="0">
              <a:solidFill>
                <a:schemeClr val="tx2"/>
              </a:solidFill>
            </a:endParaRPr>
          </a:p>
          <a:p>
            <a:pPr eaLnBrk="1" hangingPunct="1">
              <a:lnSpc>
                <a:spcPct val="90000"/>
              </a:lnSpc>
            </a:pPr>
            <a:r>
              <a:rPr lang="en-US" altLang="en-US" sz="2400" dirty="0" smtClean="0">
                <a:solidFill>
                  <a:schemeClr val="tx2"/>
                </a:solidFill>
              </a:rPr>
              <a:t>EUA (bimanual exam to determine if cT3); maximal TURBT, bladder mapping, &amp; biopsies of bladder &amp; prostatic urethra if the lesion is in the trigone; adequate muscle must be taken.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3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5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Bladder Cancer – Via Oncology 2021</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Treatment post Radical cystectomy – no defined pathway (we will discuss papers)</a:t>
            </a:r>
          </a:p>
          <a:p>
            <a:endParaRPr lang="en-US" dirty="0"/>
          </a:p>
          <a:p>
            <a:r>
              <a:rPr lang="en-US" dirty="0" smtClean="0"/>
              <a:t>Ta, Tis, T1</a:t>
            </a:r>
          </a:p>
          <a:p>
            <a:pPr lvl="1"/>
            <a:r>
              <a:rPr lang="en-US" dirty="0" smtClean="0"/>
              <a:t>Urology</a:t>
            </a:r>
          </a:p>
          <a:p>
            <a:pPr marL="0" indent="0">
              <a:buNone/>
            </a:pPr>
            <a:endParaRPr lang="en-US" dirty="0"/>
          </a:p>
          <a:p>
            <a:r>
              <a:rPr lang="en-US" dirty="0" smtClean="0"/>
              <a:t>T2-T4aN0 (if cystectomy candidate)</a:t>
            </a:r>
          </a:p>
          <a:p>
            <a:pPr lvl="1"/>
            <a:r>
              <a:rPr lang="en-US" dirty="0" smtClean="0"/>
              <a:t>either </a:t>
            </a:r>
            <a:r>
              <a:rPr lang="en-US" dirty="0" err="1" smtClean="0"/>
              <a:t>neoadjuvant</a:t>
            </a:r>
            <a:r>
              <a:rPr lang="en-US" dirty="0" smtClean="0"/>
              <a:t> chemo/cystectomy or concurrent </a:t>
            </a:r>
            <a:r>
              <a:rPr lang="en-US" dirty="0" err="1" smtClean="0"/>
              <a:t>chemort</a:t>
            </a:r>
            <a:r>
              <a:rPr lang="en-US" dirty="0" smtClean="0"/>
              <a:t> </a:t>
            </a:r>
          </a:p>
          <a:p>
            <a:pPr lvl="1"/>
            <a:r>
              <a:rPr lang="en-US" dirty="0" smtClean="0"/>
              <a:t>45Gy </a:t>
            </a:r>
            <a:r>
              <a:rPr lang="en-US" dirty="0" smtClean="0">
                <a:sym typeface="Wingdings" panose="05000000000000000000" pitchFamily="2" charset="2"/>
              </a:rPr>
              <a:t> IMRT bladder 60-65Gy</a:t>
            </a:r>
          </a:p>
          <a:p>
            <a:r>
              <a:rPr lang="en-US" dirty="0" smtClean="0">
                <a:sym typeface="Wingdings" panose="05000000000000000000" pitchFamily="2" charset="2"/>
              </a:rPr>
              <a:t>T2-T4aN0 (T4b same just induction chemo first) (if not cystectomy candidate)</a:t>
            </a:r>
          </a:p>
          <a:p>
            <a:pPr lvl="1"/>
            <a:r>
              <a:rPr lang="en-US" dirty="0" err="1" smtClean="0">
                <a:sym typeface="Wingdings" panose="05000000000000000000" pitchFamily="2" charset="2"/>
              </a:rPr>
              <a:t>Chemort</a:t>
            </a:r>
            <a:r>
              <a:rPr lang="en-US" dirty="0" smtClean="0">
                <a:sym typeface="Wingdings" panose="05000000000000000000" pitchFamily="2" charset="2"/>
              </a:rPr>
              <a:t>. Bladder only 50-55Gy/2.5Gy/</a:t>
            </a:r>
            <a:r>
              <a:rPr lang="en-US" dirty="0" err="1" smtClean="0">
                <a:sym typeface="Wingdings" panose="05000000000000000000" pitchFamily="2" charset="2"/>
              </a:rPr>
              <a:t>fx</a:t>
            </a:r>
            <a:endParaRPr lang="en-US" dirty="0" smtClean="0">
              <a:sym typeface="Wingdings" panose="05000000000000000000" pitchFamily="2" charset="2"/>
            </a:endParaRPr>
          </a:p>
          <a:p>
            <a:pPr lvl="1"/>
            <a:r>
              <a:rPr lang="en-US" dirty="0" smtClean="0">
                <a:sym typeface="Wingdings" panose="05000000000000000000" pitchFamily="2" charset="2"/>
              </a:rPr>
              <a:t>Conventional: 60-65Gy</a:t>
            </a:r>
          </a:p>
          <a:p>
            <a:r>
              <a:rPr lang="en-US" dirty="0" smtClean="0">
                <a:sym typeface="Wingdings" panose="05000000000000000000" pitchFamily="2" charset="2"/>
              </a:rPr>
              <a:t>N+</a:t>
            </a:r>
          </a:p>
          <a:p>
            <a:pPr lvl="1"/>
            <a:r>
              <a:rPr lang="en-US" dirty="0" smtClean="0">
                <a:sym typeface="Wingdings" panose="05000000000000000000" pitchFamily="2" charset="2"/>
              </a:rPr>
              <a:t>Conventional: 60-65Gy, treat nodes, could consider boost to nodes</a:t>
            </a:r>
          </a:p>
          <a:p>
            <a:r>
              <a:rPr lang="en-US" dirty="0" smtClean="0">
                <a:sym typeface="Wingdings" panose="05000000000000000000" pitchFamily="2" charset="2"/>
              </a:rPr>
              <a:t>Bladder </a:t>
            </a:r>
            <a:r>
              <a:rPr lang="en-US" dirty="0" err="1" smtClean="0">
                <a:sym typeface="Wingdings" panose="05000000000000000000" pitchFamily="2" charset="2"/>
              </a:rPr>
              <a:t>mets</a:t>
            </a:r>
            <a:endParaRPr lang="en-US" dirty="0">
              <a:sym typeface="Wingdings" panose="05000000000000000000" pitchFamily="2" charset="2"/>
            </a:endParaRPr>
          </a:p>
          <a:p>
            <a:pPr lvl="1"/>
            <a:r>
              <a:rPr lang="en-US" dirty="0" smtClean="0">
                <a:sym typeface="Wingdings" panose="05000000000000000000" pitchFamily="2" charset="2"/>
              </a:rPr>
              <a:t>30Gy/10fx</a:t>
            </a:r>
            <a:endParaRPr lang="en-US" dirty="0"/>
          </a:p>
        </p:txBody>
      </p:sp>
    </p:spTree>
    <p:extLst>
      <p:ext uri="{BB962C8B-B14F-4D97-AF65-F5344CB8AC3E}">
        <p14:creationId xmlns:p14="http://schemas.microsoft.com/office/powerpoint/2010/main" val="627491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FA7E-6EF3-46B6-BCC2-82B226AFA216}"/>
              </a:ext>
            </a:extLst>
          </p:cNvPr>
          <p:cNvSpPr>
            <a:spLocks noGrp="1"/>
          </p:cNvSpPr>
          <p:nvPr>
            <p:ph type="title"/>
          </p:nvPr>
        </p:nvSpPr>
        <p:spPr/>
        <p:txBody>
          <a:bodyPr/>
          <a:lstStyle/>
          <a:p>
            <a:pPr algn="ctr"/>
            <a:r>
              <a:rPr lang="en-US" dirty="0"/>
              <a:t>T2 Tumors and bladder preservation </a:t>
            </a:r>
            <a:r>
              <a:rPr lang="en-US" dirty="0" err="1"/>
              <a:t>chemoXRT</a:t>
            </a:r>
            <a:r>
              <a:rPr lang="en-US" dirty="0"/>
              <a:t> </a:t>
            </a:r>
          </a:p>
        </p:txBody>
      </p:sp>
      <p:sp>
        <p:nvSpPr>
          <p:cNvPr id="3" name="Content Placeholder 2">
            <a:extLst>
              <a:ext uri="{FF2B5EF4-FFF2-40B4-BE49-F238E27FC236}">
                <a16:creationId xmlns:a16="http://schemas.microsoft.com/office/drawing/2014/main" id="{CA232236-92FE-4613-8A85-ABB6FCED3F67}"/>
              </a:ext>
            </a:extLst>
          </p:cNvPr>
          <p:cNvSpPr>
            <a:spLocks noGrp="1"/>
          </p:cNvSpPr>
          <p:nvPr>
            <p:ph idx="1"/>
          </p:nvPr>
        </p:nvSpPr>
        <p:spPr/>
        <p:txBody>
          <a:bodyPr/>
          <a:lstStyle/>
          <a:p>
            <a:r>
              <a:rPr lang="en-US" dirty="0"/>
              <a:t>Relative contraindications…</a:t>
            </a:r>
          </a:p>
          <a:p>
            <a:r>
              <a:rPr lang="en-US" dirty="0" err="1"/>
              <a:t>hydronephrosis</a:t>
            </a:r>
            <a:endParaRPr lang="en-US" dirty="0"/>
          </a:p>
          <a:p>
            <a:r>
              <a:rPr lang="en-US" dirty="0"/>
              <a:t>&gt;6cm</a:t>
            </a:r>
          </a:p>
          <a:p>
            <a:r>
              <a:rPr lang="en-US" dirty="0"/>
              <a:t>multifocal Tis</a:t>
            </a:r>
          </a:p>
          <a:p>
            <a:r>
              <a:rPr lang="en-US" dirty="0"/>
              <a:t>Not maximally debulked by TURBT (incomplete TURBT worse)</a:t>
            </a:r>
          </a:p>
          <a:p>
            <a:r>
              <a:rPr lang="en-US" dirty="0"/>
              <a:t>ureteral orifice obstruction</a:t>
            </a:r>
          </a:p>
          <a:p>
            <a:r>
              <a:rPr lang="en-US" dirty="0"/>
              <a:t>Poor bladder function</a:t>
            </a:r>
          </a:p>
          <a:p>
            <a:endParaRPr lang="en-US" dirty="0"/>
          </a:p>
        </p:txBody>
      </p:sp>
    </p:spTree>
    <p:extLst>
      <p:ext uri="{BB962C8B-B14F-4D97-AF65-F5344CB8AC3E}">
        <p14:creationId xmlns:p14="http://schemas.microsoft.com/office/powerpoint/2010/main" val="3246170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86932-4A9A-4C58-A237-C5B866678B8B}"/>
              </a:ext>
            </a:extLst>
          </p:cNvPr>
          <p:cNvSpPr>
            <a:spLocks noGrp="1"/>
          </p:cNvSpPr>
          <p:nvPr>
            <p:ph type="title"/>
          </p:nvPr>
        </p:nvSpPr>
        <p:spPr/>
        <p:txBody>
          <a:bodyPr/>
          <a:lstStyle/>
          <a:p>
            <a:r>
              <a:rPr lang="en-US" dirty="0"/>
              <a:t>BC2001 (James NEJM 2014)</a:t>
            </a:r>
          </a:p>
        </p:txBody>
      </p:sp>
      <p:sp>
        <p:nvSpPr>
          <p:cNvPr id="3" name="Content Placeholder 2">
            <a:extLst>
              <a:ext uri="{FF2B5EF4-FFF2-40B4-BE49-F238E27FC236}">
                <a16:creationId xmlns:a16="http://schemas.microsoft.com/office/drawing/2014/main" id="{6AD9D15A-8D4E-4ABB-BD8B-B353782232BA}"/>
              </a:ext>
            </a:extLst>
          </p:cNvPr>
          <p:cNvSpPr>
            <a:spLocks noGrp="1"/>
          </p:cNvSpPr>
          <p:nvPr>
            <p:ph idx="1"/>
          </p:nvPr>
        </p:nvSpPr>
        <p:spPr/>
        <p:txBody>
          <a:bodyPr>
            <a:normAutofit fontScale="85000" lnSpcReduction="20000"/>
          </a:bodyPr>
          <a:lstStyle/>
          <a:p>
            <a:r>
              <a:rPr lang="en-US" dirty="0"/>
              <a:t>2x2</a:t>
            </a:r>
          </a:p>
          <a:p>
            <a:r>
              <a:rPr lang="en-US" dirty="0"/>
              <a:t>XRT alone vs. </a:t>
            </a:r>
            <a:r>
              <a:rPr lang="en-US" dirty="0">
                <a:highlight>
                  <a:srgbClr val="FFFF00"/>
                </a:highlight>
              </a:rPr>
              <a:t>5FU/MMC+XRT</a:t>
            </a:r>
          </a:p>
          <a:p>
            <a:r>
              <a:rPr lang="en-US" dirty="0"/>
              <a:t>**cisplatin not chosen b/c these were non surgical candidates tended to have poor renal function as well or risk</a:t>
            </a:r>
          </a:p>
          <a:p>
            <a:r>
              <a:rPr lang="en-US" dirty="0"/>
              <a:t>2</a:t>
            </a:r>
            <a:r>
              <a:rPr lang="en-US" baseline="30000" dirty="0"/>
              <a:t>nd</a:t>
            </a:r>
            <a:r>
              <a:rPr lang="en-US" dirty="0"/>
              <a:t> RCT was standard whole bladder </a:t>
            </a:r>
            <a:r>
              <a:rPr lang="en-US" dirty="0" err="1"/>
              <a:t>xrt</a:t>
            </a:r>
            <a:r>
              <a:rPr lang="en-US" dirty="0"/>
              <a:t> vs. reduced volume higher dose XRT (</a:t>
            </a:r>
            <a:r>
              <a:rPr lang="en-US" dirty="0" err="1"/>
              <a:t>strt</a:t>
            </a:r>
            <a:r>
              <a:rPr lang="en-US" dirty="0"/>
              <a:t> vs. </a:t>
            </a:r>
            <a:r>
              <a:rPr lang="en-US" dirty="0" err="1"/>
              <a:t>rhdvrt</a:t>
            </a:r>
            <a:r>
              <a:rPr lang="en-US" dirty="0"/>
              <a:t>)</a:t>
            </a:r>
          </a:p>
          <a:p>
            <a:r>
              <a:rPr lang="en-US" dirty="0">
                <a:highlight>
                  <a:srgbClr val="FFFF00"/>
                </a:highlight>
              </a:rPr>
              <a:t>T2-T4aN0M0</a:t>
            </a:r>
          </a:p>
          <a:p>
            <a:r>
              <a:rPr lang="en-US" dirty="0"/>
              <a:t>Primary: LRC</a:t>
            </a:r>
          </a:p>
          <a:p>
            <a:r>
              <a:rPr lang="en-US" dirty="0"/>
              <a:t>Conclusion:</a:t>
            </a:r>
          </a:p>
          <a:p>
            <a:r>
              <a:rPr lang="en-US" dirty="0"/>
              <a:t>2yr LRC survival 54% vs. 67% (10-15% benefit of chemo)</a:t>
            </a:r>
          </a:p>
          <a:p>
            <a:r>
              <a:rPr lang="en-US" dirty="0"/>
              <a:t>5yr OS only trend 35% vs. 48%</a:t>
            </a:r>
          </a:p>
          <a:p>
            <a:r>
              <a:rPr lang="en-US" dirty="0"/>
              <a:t>Acute toxicity slight trend but no change in late toxicity ~30% toxicity rate  </a:t>
            </a:r>
          </a:p>
        </p:txBody>
      </p:sp>
    </p:spTree>
    <p:extLst>
      <p:ext uri="{BB962C8B-B14F-4D97-AF65-F5344CB8AC3E}">
        <p14:creationId xmlns:p14="http://schemas.microsoft.com/office/powerpoint/2010/main" val="2826191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5FBB3-2B2B-4691-B6BD-36C654F76473}"/>
              </a:ext>
            </a:extLst>
          </p:cNvPr>
          <p:cNvSpPr>
            <a:spLocks noGrp="1"/>
          </p:cNvSpPr>
          <p:nvPr>
            <p:ph type="title"/>
          </p:nvPr>
        </p:nvSpPr>
        <p:spPr/>
        <p:txBody>
          <a:bodyPr/>
          <a:lstStyle/>
          <a:p>
            <a:r>
              <a:rPr lang="en-US" dirty="0"/>
              <a:t>BC2001 UK Study</a:t>
            </a:r>
          </a:p>
        </p:txBody>
      </p:sp>
      <p:pic>
        <p:nvPicPr>
          <p:cNvPr id="4" name="Content Placeholder 3">
            <a:extLst>
              <a:ext uri="{FF2B5EF4-FFF2-40B4-BE49-F238E27FC236}">
                <a16:creationId xmlns:a16="http://schemas.microsoft.com/office/drawing/2014/main" id="{4FE51C00-12E0-49AA-AF68-3416EEDA067F}"/>
              </a:ext>
            </a:extLst>
          </p:cNvPr>
          <p:cNvPicPr>
            <a:picLocks noGrp="1" noChangeAspect="1"/>
          </p:cNvPicPr>
          <p:nvPr>
            <p:ph idx="1"/>
          </p:nvPr>
        </p:nvPicPr>
        <p:blipFill rotWithShape="1">
          <a:blip r:embed="rId2" cstate="print"/>
          <a:srcRect l="19901" t="22893" r="17605" b="9139"/>
          <a:stretch/>
        </p:blipFill>
        <p:spPr>
          <a:xfrm>
            <a:off x="3228978" y="1514475"/>
            <a:ext cx="7872413" cy="4590394"/>
          </a:xfrm>
          <a:prstGeom prst="rect">
            <a:avLst/>
          </a:prstGeom>
        </p:spPr>
      </p:pic>
      <p:sp>
        <p:nvSpPr>
          <p:cNvPr id="5" name="TextBox 4">
            <a:extLst>
              <a:ext uri="{FF2B5EF4-FFF2-40B4-BE49-F238E27FC236}">
                <a16:creationId xmlns:a16="http://schemas.microsoft.com/office/drawing/2014/main" id="{BCFBCDFB-549E-4F81-9DB0-5F3E50085919}"/>
              </a:ext>
            </a:extLst>
          </p:cNvPr>
          <p:cNvSpPr txBox="1"/>
          <p:nvPr/>
        </p:nvSpPr>
        <p:spPr>
          <a:xfrm>
            <a:off x="478631" y="1593061"/>
            <a:ext cx="275034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modified bladder was stopped because no benefit so only 16% of pts in study 60pts small no.</a:t>
            </a:r>
          </a:p>
          <a:p>
            <a:pPr marL="285750" indent="-285750">
              <a:buFont typeface="Arial" panose="020B0604020202020204" pitchFamily="34" charset="0"/>
              <a:buChar char="•"/>
            </a:pPr>
            <a:r>
              <a:rPr lang="en-US" dirty="0"/>
              <a:t>Most received </a:t>
            </a:r>
            <a:r>
              <a:rPr lang="en-US" dirty="0">
                <a:highlight>
                  <a:srgbClr val="FFFF00"/>
                </a:highlight>
              </a:rPr>
              <a:t>64Gy/32fx </a:t>
            </a:r>
            <a:r>
              <a:rPr lang="en-US" dirty="0"/>
              <a:t>(60% of patients vs. </a:t>
            </a:r>
            <a:r>
              <a:rPr lang="en-US" dirty="0" err="1"/>
              <a:t>hypofx</a:t>
            </a:r>
            <a:r>
              <a:rPr lang="en-US" dirty="0"/>
              <a:t>)</a:t>
            </a:r>
          </a:p>
          <a:p>
            <a:r>
              <a:rPr lang="en-US" dirty="0"/>
              <a:t>5FU 500mg/m2</a:t>
            </a:r>
          </a:p>
          <a:p>
            <a:r>
              <a:rPr lang="en-US" dirty="0"/>
              <a:t>MMC 12mg/m2</a:t>
            </a:r>
          </a:p>
          <a:p>
            <a:r>
              <a:rPr lang="en-US" dirty="0"/>
              <a:t>Min age &gt;65yo</a:t>
            </a:r>
          </a:p>
          <a:p>
            <a:r>
              <a:rPr lang="en-US" dirty="0"/>
              <a:t>Only 56% had complete TURBT</a:t>
            </a:r>
          </a:p>
        </p:txBody>
      </p:sp>
    </p:spTree>
    <p:extLst>
      <p:ext uri="{BB962C8B-B14F-4D97-AF65-F5344CB8AC3E}">
        <p14:creationId xmlns:p14="http://schemas.microsoft.com/office/powerpoint/2010/main" val="3082867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2020-EE14-4610-B1B1-D80CDB2430C4}"/>
              </a:ext>
            </a:extLst>
          </p:cNvPr>
          <p:cNvSpPr>
            <a:spLocks noGrp="1"/>
          </p:cNvSpPr>
          <p:nvPr>
            <p:ph type="title"/>
          </p:nvPr>
        </p:nvSpPr>
        <p:spPr/>
        <p:txBody>
          <a:bodyPr/>
          <a:lstStyle/>
          <a:p>
            <a:r>
              <a:rPr lang="en-US" dirty="0"/>
              <a:t>BC2001 (Hall JCO 2017 abstract)</a:t>
            </a:r>
          </a:p>
        </p:txBody>
      </p:sp>
      <p:sp>
        <p:nvSpPr>
          <p:cNvPr id="3" name="Content Placeholder 2">
            <a:extLst>
              <a:ext uri="{FF2B5EF4-FFF2-40B4-BE49-F238E27FC236}">
                <a16:creationId xmlns:a16="http://schemas.microsoft.com/office/drawing/2014/main" id="{A060C4EF-2AB2-4EF3-8033-3847C1D5F0FD}"/>
              </a:ext>
            </a:extLst>
          </p:cNvPr>
          <p:cNvSpPr>
            <a:spLocks noGrp="1"/>
          </p:cNvSpPr>
          <p:nvPr>
            <p:ph idx="1"/>
          </p:nvPr>
        </p:nvSpPr>
        <p:spPr/>
        <p:txBody>
          <a:bodyPr/>
          <a:lstStyle/>
          <a:p>
            <a:r>
              <a:rPr lang="en-US" dirty="0"/>
              <a:t>Extended follow-up</a:t>
            </a:r>
          </a:p>
          <a:p>
            <a:r>
              <a:rPr lang="en-US" dirty="0"/>
              <a:t>10years</a:t>
            </a:r>
          </a:p>
          <a:p>
            <a:r>
              <a:rPr lang="en-US" dirty="0"/>
              <a:t>Still see local control benefit and salvage cystectomy benefit</a:t>
            </a:r>
          </a:p>
          <a:p>
            <a:r>
              <a:rPr lang="en-US" dirty="0"/>
              <a:t>Salvage cystectomy 17% vs. 11% (so about 6% benefit of chemo)</a:t>
            </a:r>
          </a:p>
          <a:p>
            <a:r>
              <a:rPr lang="en-US" dirty="0"/>
              <a:t>This long-term </a:t>
            </a:r>
            <a:r>
              <a:rPr lang="en-US" dirty="0" err="1"/>
              <a:t>followup</a:t>
            </a:r>
            <a:r>
              <a:rPr lang="en-US" dirty="0"/>
              <a:t> shows that bladder preservation </a:t>
            </a:r>
            <a:r>
              <a:rPr lang="en-US" dirty="0" err="1"/>
              <a:t>trimodality</a:t>
            </a:r>
            <a:r>
              <a:rPr lang="en-US" dirty="0"/>
              <a:t> treatment works! (TURBT, chemo-radiation)</a:t>
            </a:r>
          </a:p>
        </p:txBody>
      </p:sp>
    </p:spTree>
    <p:extLst>
      <p:ext uri="{BB962C8B-B14F-4D97-AF65-F5344CB8AC3E}">
        <p14:creationId xmlns:p14="http://schemas.microsoft.com/office/powerpoint/2010/main" val="3664491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BC2001 – pooled analysis</a:t>
            </a:r>
            <a:endParaRPr lang="en-US" dirty="0"/>
          </a:p>
        </p:txBody>
      </p:sp>
      <p:sp>
        <p:nvSpPr>
          <p:cNvPr id="3" name="Content Placeholder 2"/>
          <p:cNvSpPr>
            <a:spLocks noGrp="1"/>
          </p:cNvSpPr>
          <p:nvPr>
            <p:ph idx="1"/>
          </p:nvPr>
        </p:nvSpPr>
        <p:spPr/>
        <p:txBody>
          <a:bodyPr/>
          <a:lstStyle/>
          <a:p>
            <a:r>
              <a:rPr lang="en-US" dirty="0" smtClean="0"/>
              <a:t>55Gy/20 or 64Gy/32fx</a:t>
            </a:r>
          </a:p>
          <a:p>
            <a:r>
              <a:rPr lang="en-US" b="1" dirty="0" err="1" smtClean="0"/>
              <a:t>Hypofractionated</a:t>
            </a:r>
            <a:r>
              <a:rPr lang="en-US" b="1" dirty="0" smtClean="0"/>
              <a:t> </a:t>
            </a:r>
            <a:r>
              <a:rPr lang="en-US" b="1" dirty="0"/>
              <a:t>radiotherapy in locally advanced bladder cancer: an individual patient data meta-analysis of the BC2001 and BCON trials </a:t>
            </a:r>
          </a:p>
          <a:p>
            <a:r>
              <a:rPr lang="en-US" dirty="0" smtClean="0"/>
              <a:t>55Gy/20fx </a:t>
            </a:r>
            <a:r>
              <a:rPr lang="en-US" dirty="0" err="1" smtClean="0"/>
              <a:t>noninferior</a:t>
            </a:r>
            <a:r>
              <a:rPr lang="en-US" dirty="0" smtClean="0"/>
              <a:t> to standard fractionation.</a:t>
            </a:r>
          </a:p>
          <a:p>
            <a:r>
              <a:rPr lang="en-US" dirty="0" smtClean="0"/>
              <a:t>700+patients</a:t>
            </a:r>
          </a:p>
          <a:p>
            <a:r>
              <a:rPr lang="en-US" dirty="0" smtClean="0"/>
              <a:t>Invasive </a:t>
            </a:r>
            <a:r>
              <a:rPr lang="en-US" dirty="0" err="1" smtClean="0"/>
              <a:t>locoregional</a:t>
            </a:r>
            <a:r>
              <a:rPr lang="en-US" dirty="0" smtClean="0"/>
              <a:t> control and toxicity</a:t>
            </a:r>
          </a:p>
          <a:p>
            <a:r>
              <a:rPr lang="en-US" dirty="0" smtClean="0"/>
              <a:t>Superior for </a:t>
            </a:r>
            <a:r>
              <a:rPr lang="en-US" dirty="0" err="1" smtClean="0"/>
              <a:t>locoregional</a:t>
            </a:r>
            <a:r>
              <a:rPr lang="en-US" dirty="0" smtClean="0"/>
              <a:t> control (HR 0.71)</a:t>
            </a:r>
          </a:p>
          <a:p>
            <a:r>
              <a:rPr lang="en-US" dirty="0" smtClean="0"/>
              <a:t>55Gy/20fx standard of care locally advanced bladder cancer (N0)</a:t>
            </a:r>
            <a:endParaRPr lang="en-US" dirty="0"/>
          </a:p>
        </p:txBody>
      </p:sp>
    </p:spTree>
    <p:extLst>
      <p:ext uri="{BB962C8B-B14F-4D97-AF65-F5344CB8AC3E}">
        <p14:creationId xmlns:p14="http://schemas.microsoft.com/office/powerpoint/2010/main" val="2506941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smtClean="0"/>
              <a:t>Another option for bimodality (chemoRT)</a:t>
            </a:r>
          </a:p>
        </p:txBody>
      </p:sp>
      <p:pic>
        <p:nvPicPr>
          <p:cNvPr id="83971" name="Picture 2"/>
          <p:cNvPicPr>
            <a:picLocks noChangeAspect="1" noChangeArrowheads="1"/>
          </p:cNvPicPr>
          <p:nvPr/>
        </p:nvPicPr>
        <p:blipFill>
          <a:blip r:embed="rId2" cstate="print"/>
          <a:srcRect/>
          <a:stretch>
            <a:fillRect/>
          </a:stretch>
        </p:blipFill>
        <p:spPr bwMode="auto">
          <a:xfrm>
            <a:off x="609600" y="1524001"/>
            <a:ext cx="10820400" cy="2200275"/>
          </a:xfrm>
          <a:prstGeom prst="rect">
            <a:avLst/>
          </a:prstGeom>
          <a:noFill/>
          <a:ln w="9525">
            <a:noFill/>
            <a:miter lim="800000"/>
            <a:headEnd/>
            <a:tailEnd/>
          </a:ln>
        </p:spPr>
      </p:pic>
      <p:sp>
        <p:nvSpPr>
          <p:cNvPr id="83972" name="TextBox 3"/>
          <p:cNvSpPr txBox="1">
            <a:spLocks noChangeArrowheads="1"/>
          </p:cNvSpPr>
          <p:nvPr/>
        </p:nvSpPr>
        <p:spPr bwMode="auto">
          <a:xfrm>
            <a:off x="711200" y="4038601"/>
            <a:ext cx="9042400" cy="2585323"/>
          </a:xfrm>
          <a:prstGeom prst="rect">
            <a:avLst/>
          </a:prstGeom>
          <a:noFill/>
          <a:ln w="9525">
            <a:noFill/>
            <a:miter lim="800000"/>
            <a:headEnd/>
            <a:tailEnd/>
          </a:ln>
        </p:spPr>
        <p:txBody>
          <a:bodyPr>
            <a:spAutoFit/>
          </a:bodyPr>
          <a:lstStyle/>
          <a:p>
            <a:r>
              <a:rPr lang="en-US" altLang="en-US" b="1"/>
              <a:t>Standard RT (Control):  </a:t>
            </a:r>
            <a:r>
              <a:rPr lang="en-US" altLang="en-US"/>
              <a:t>PTV was outer bladder wall plus extravesical extent of tumor + 1.5cm. Used anterior and 2 lateral fields to encompass PTV in 95% isodose line.  Treated to 64 Gy in 2 Gy fractions (could also use 55 Gy in 20 fractions).</a:t>
            </a:r>
          </a:p>
          <a:p>
            <a:endParaRPr lang="en-US" altLang="en-US"/>
          </a:p>
          <a:p>
            <a:r>
              <a:rPr lang="en-US" altLang="en-US" b="1"/>
              <a:t>Reduced Volume (Experimental): </a:t>
            </a:r>
            <a:r>
              <a:rPr lang="en-US" altLang="en-US"/>
              <a:t> PTV1 was same as standard RT.  PTV 2 was gross tumor volume (as seen on MRI/CT with guidance of surgical bladder map) plus 1.5 cm.  100% of prescribed dose to PTV 2 and 80% to PTV 1.  </a:t>
            </a:r>
          </a:p>
          <a:p>
            <a:endParaRPr lang="en-US" altLang="en-US"/>
          </a:p>
          <a:p>
            <a:endParaRPr lang="en-US" altLang="en-US"/>
          </a:p>
        </p:txBody>
      </p:sp>
    </p:spTree>
    <p:extLst>
      <p:ext uri="{BB962C8B-B14F-4D97-AF65-F5344CB8AC3E}">
        <p14:creationId xmlns:p14="http://schemas.microsoft.com/office/powerpoint/2010/main" val="1095737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2D75-0FAC-4BA9-BA97-5AA3FDCAA182}"/>
              </a:ext>
            </a:extLst>
          </p:cNvPr>
          <p:cNvSpPr>
            <a:spLocks noGrp="1"/>
          </p:cNvSpPr>
          <p:nvPr>
            <p:ph type="title"/>
          </p:nvPr>
        </p:nvSpPr>
        <p:spPr/>
        <p:txBody>
          <a:bodyPr/>
          <a:lstStyle/>
          <a:p>
            <a:r>
              <a:rPr lang="en-US" dirty="0"/>
              <a:t>Background – how did we get to the BC2001</a:t>
            </a:r>
          </a:p>
        </p:txBody>
      </p:sp>
      <p:sp>
        <p:nvSpPr>
          <p:cNvPr id="3" name="Content Placeholder 2">
            <a:extLst>
              <a:ext uri="{FF2B5EF4-FFF2-40B4-BE49-F238E27FC236}">
                <a16:creationId xmlns:a16="http://schemas.microsoft.com/office/drawing/2014/main" id="{7577FEAA-55E3-484A-83AE-AD92A575E1BF}"/>
              </a:ext>
            </a:extLst>
          </p:cNvPr>
          <p:cNvSpPr>
            <a:spLocks noGrp="1"/>
          </p:cNvSpPr>
          <p:nvPr>
            <p:ph idx="1"/>
          </p:nvPr>
        </p:nvSpPr>
        <p:spPr/>
        <p:txBody>
          <a:bodyPr/>
          <a:lstStyle/>
          <a:p>
            <a:r>
              <a:rPr lang="en-US" dirty="0"/>
              <a:t>RTOG 9506</a:t>
            </a:r>
          </a:p>
          <a:p>
            <a:r>
              <a:rPr lang="en-US" dirty="0"/>
              <a:t>Phase I</a:t>
            </a:r>
          </a:p>
          <a:p>
            <a:r>
              <a:rPr lang="en-US" dirty="0"/>
              <a:t>5FU/Cisplatin XRT for bladder preservation/</a:t>
            </a:r>
            <a:r>
              <a:rPr lang="en-US" dirty="0" err="1"/>
              <a:t>trimodality</a:t>
            </a:r>
            <a:r>
              <a:rPr lang="en-US" dirty="0"/>
              <a:t> treatment</a:t>
            </a:r>
          </a:p>
          <a:p>
            <a:r>
              <a:rPr lang="en-US" dirty="0"/>
              <a:t>RTOG 0233</a:t>
            </a:r>
          </a:p>
          <a:p>
            <a:r>
              <a:rPr lang="en-US" dirty="0"/>
              <a:t>Randomized phase II</a:t>
            </a:r>
          </a:p>
          <a:p>
            <a:r>
              <a:rPr lang="en-US" dirty="0"/>
              <a:t>Cisplatin based XRT BID</a:t>
            </a:r>
          </a:p>
          <a:p>
            <a:r>
              <a:rPr lang="en-US" dirty="0"/>
              <a:t>0233 more or less became standard until 0712</a:t>
            </a:r>
          </a:p>
          <a:p>
            <a:r>
              <a:rPr lang="en-US" dirty="0"/>
              <a:t>Then 0712 became standard</a:t>
            </a:r>
          </a:p>
        </p:txBody>
      </p:sp>
    </p:spTree>
    <p:extLst>
      <p:ext uri="{BB962C8B-B14F-4D97-AF65-F5344CB8AC3E}">
        <p14:creationId xmlns:p14="http://schemas.microsoft.com/office/powerpoint/2010/main" val="4164320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CED5-4F3E-403E-8BDA-82124369D9AE}"/>
              </a:ext>
            </a:extLst>
          </p:cNvPr>
          <p:cNvSpPr>
            <a:spLocks noGrp="1"/>
          </p:cNvSpPr>
          <p:nvPr>
            <p:ph type="title"/>
          </p:nvPr>
        </p:nvSpPr>
        <p:spPr/>
        <p:txBody>
          <a:bodyPr/>
          <a:lstStyle/>
          <a:p>
            <a:r>
              <a:rPr lang="en-US" dirty="0"/>
              <a:t>Bladder Cancer</a:t>
            </a:r>
          </a:p>
        </p:txBody>
      </p:sp>
      <p:sp>
        <p:nvSpPr>
          <p:cNvPr id="3" name="Content Placeholder 2">
            <a:extLst>
              <a:ext uri="{FF2B5EF4-FFF2-40B4-BE49-F238E27FC236}">
                <a16:creationId xmlns:a16="http://schemas.microsoft.com/office/drawing/2014/main" id="{4BA2C201-1C0B-4486-BB7F-A848A76EEFEE}"/>
              </a:ext>
            </a:extLst>
          </p:cNvPr>
          <p:cNvSpPr>
            <a:spLocks noGrp="1"/>
          </p:cNvSpPr>
          <p:nvPr>
            <p:ph idx="1"/>
          </p:nvPr>
        </p:nvSpPr>
        <p:spPr>
          <a:xfrm>
            <a:off x="488515" y="1352811"/>
            <a:ext cx="10985326" cy="5285983"/>
          </a:xfrm>
        </p:spPr>
        <p:txBody>
          <a:bodyPr>
            <a:normAutofit fontScale="32500" lnSpcReduction="20000"/>
          </a:bodyPr>
          <a:lstStyle/>
          <a:p>
            <a:r>
              <a:rPr lang="en-US" sz="7400" dirty="0">
                <a:highlight>
                  <a:srgbClr val="FFFF00"/>
                </a:highlight>
              </a:rPr>
              <a:t>UK Trial BC2001 (James ND et al NEJM 2012)</a:t>
            </a:r>
            <a:endParaRPr lang="en-US" sz="7400" dirty="0"/>
          </a:p>
          <a:p>
            <a:r>
              <a:rPr lang="en-US" sz="7400" dirty="0">
                <a:highlight>
                  <a:srgbClr val="FFFF00"/>
                </a:highlight>
              </a:rPr>
              <a:t>Current NRG trial: NRG GU001</a:t>
            </a:r>
          </a:p>
          <a:p>
            <a:r>
              <a:rPr lang="en-US" sz="7400" dirty="0">
                <a:highlight>
                  <a:srgbClr val="FFFF00"/>
                </a:highlight>
              </a:rPr>
              <a:t>Baumann BC, Bosch WR, </a:t>
            </a:r>
            <a:r>
              <a:rPr lang="en-US" sz="7400" dirty="0" err="1">
                <a:highlight>
                  <a:srgbClr val="FFFF00"/>
                </a:highlight>
              </a:rPr>
              <a:t>Bahl</a:t>
            </a:r>
            <a:r>
              <a:rPr lang="en-US" sz="7400" dirty="0">
                <a:highlight>
                  <a:srgbClr val="FFFF00"/>
                </a:highlight>
              </a:rPr>
              <a:t> et al Red Journal 2018 (adjuvant radiation consensus contouring guidelines)</a:t>
            </a:r>
          </a:p>
          <a:p>
            <a:r>
              <a:rPr lang="en-US" sz="7400" dirty="0">
                <a:highlight>
                  <a:srgbClr val="FF0000"/>
                </a:highlight>
              </a:rPr>
              <a:t>Baumann, He, Hwang adjuvant radiation paper</a:t>
            </a:r>
          </a:p>
          <a:p>
            <a:r>
              <a:rPr lang="en-US" sz="7400" dirty="0">
                <a:highlight>
                  <a:srgbClr val="FFFF00"/>
                </a:highlight>
              </a:rPr>
              <a:t>Coen JJ, Zhang P, Saylor PJ RTOG 0712. BID radiation</a:t>
            </a:r>
          </a:p>
          <a:p>
            <a:r>
              <a:rPr lang="en-US" sz="7400" dirty="0" err="1">
                <a:highlight>
                  <a:srgbClr val="00FF00"/>
                </a:highlight>
              </a:rPr>
              <a:t>Efstathiou</a:t>
            </a:r>
            <a:r>
              <a:rPr lang="en-US" sz="7400" dirty="0">
                <a:highlight>
                  <a:srgbClr val="00FF00"/>
                </a:highlight>
              </a:rPr>
              <a:t> JA, Spiegel DY et al </a:t>
            </a:r>
            <a:r>
              <a:rPr lang="en-US" sz="7400" dirty="0" err="1">
                <a:highlight>
                  <a:srgbClr val="00FF00"/>
                </a:highlight>
              </a:rPr>
              <a:t>eur</a:t>
            </a:r>
            <a:r>
              <a:rPr lang="en-US" sz="7400" dirty="0">
                <a:highlight>
                  <a:srgbClr val="00FF00"/>
                </a:highlight>
              </a:rPr>
              <a:t> </a:t>
            </a:r>
            <a:r>
              <a:rPr lang="en-US" sz="7400" dirty="0" err="1">
                <a:highlight>
                  <a:srgbClr val="00FF00"/>
                </a:highlight>
              </a:rPr>
              <a:t>urol</a:t>
            </a:r>
            <a:r>
              <a:rPr lang="en-US" sz="7400" dirty="0">
                <a:highlight>
                  <a:srgbClr val="00FF00"/>
                </a:highlight>
              </a:rPr>
              <a:t> 2012</a:t>
            </a:r>
          </a:p>
          <a:p>
            <a:r>
              <a:rPr lang="en-US" sz="7400" dirty="0" err="1">
                <a:highlight>
                  <a:srgbClr val="00FF00"/>
                </a:highlight>
              </a:rPr>
              <a:t>Mak</a:t>
            </a:r>
            <a:r>
              <a:rPr lang="en-US" sz="7400" dirty="0">
                <a:highlight>
                  <a:srgbClr val="00FF00"/>
                </a:highlight>
              </a:rPr>
              <a:t> RH, Hunt D, Shipley WU : pooled RTOG analysis</a:t>
            </a:r>
          </a:p>
          <a:p>
            <a:r>
              <a:rPr lang="en-US" sz="7400" dirty="0" err="1">
                <a:highlight>
                  <a:srgbClr val="00FF00"/>
                </a:highlight>
              </a:rPr>
              <a:t>Mitin</a:t>
            </a:r>
            <a:r>
              <a:rPr lang="en-US" sz="7400" dirty="0">
                <a:highlight>
                  <a:srgbClr val="00FF00"/>
                </a:highlight>
              </a:rPr>
              <a:t>, Hunt, Shipley RTOG 0233</a:t>
            </a:r>
          </a:p>
          <a:p>
            <a:r>
              <a:rPr lang="en-US" sz="7400" dirty="0" err="1">
                <a:highlight>
                  <a:srgbClr val="FF0000"/>
                </a:highlight>
              </a:rPr>
              <a:t>Rodel</a:t>
            </a:r>
            <a:r>
              <a:rPr lang="en-US" sz="7400" dirty="0">
                <a:highlight>
                  <a:srgbClr val="FF0000"/>
                </a:highlight>
              </a:rPr>
              <a:t>, </a:t>
            </a:r>
            <a:r>
              <a:rPr lang="en-US" sz="7400" dirty="0" err="1">
                <a:highlight>
                  <a:srgbClr val="FF0000"/>
                </a:highlight>
              </a:rPr>
              <a:t>Grabenbauer</a:t>
            </a:r>
            <a:r>
              <a:rPr lang="en-US" sz="7400" dirty="0">
                <a:highlight>
                  <a:srgbClr val="FF0000"/>
                </a:highlight>
              </a:rPr>
              <a:t> GG, Kuhn R et al 2002 – another </a:t>
            </a:r>
            <a:r>
              <a:rPr lang="en-US" sz="7400" dirty="0" err="1">
                <a:highlight>
                  <a:srgbClr val="FF0000"/>
                </a:highlight>
              </a:rPr>
              <a:t>longterm</a:t>
            </a:r>
            <a:r>
              <a:rPr lang="en-US" sz="7400" dirty="0">
                <a:highlight>
                  <a:srgbClr val="FF0000"/>
                </a:highlight>
              </a:rPr>
              <a:t> bladder preservation study</a:t>
            </a:r>
          </a:p>
          <a:p>
            <a:r>
              <a:rPr lang="en-US" sz="7400" dirty="0">
                <a:highlight>
                  <a:srgbClr val="FF0000"/>
                </a:highlight>
              </a:rPr>
              <a:t>Shipley WU, </a:t>
            </a:r>
            <a:r>
              <a:rPr lang="en-US" sz="7400" dirty="0" err="1">
                <a:highlight>
                  <a:srgbClr val="FF0000"/>
                </a:highlight>
              </a:rPr>
              <a:t>Prout</a:t>
            </a:r>
            <a:r>
              <a:rPr lang="en-US" sz="7400" dirty="0">
                <a:highlight>
                  <a:srgbClr val="FF0000"/>
                </a:highlight>
              </a:rPr>
              <a:t> Cancer 1987</a:t>
            </a:r>
          </a:p>
          <a:p>
            <a:r>
              <a:rPr lang="en-US" sz="7400" dirty="0">
                <a:highlight>
                  <a:srgbClr val="00FF00"/>
                </a:highlight>
              </a:rPr>
              <a:t>Weiss, </a:t>
            </a:r>
            <a:r>
              <a:rPr lang="en-US" sz="7400" dirty="0" err="1">
                <a:highlight>
                  <a:srgbClr val="00FF00"/>
                </a:highlight>
              </a:rPr>
              <a:t>Wolze</a:t>
            </a:r>
            <a:r>
              <a:rPr lang="en-US" sz="7400" dirty="0">
                <a:highlight>
                  <a:srgbClr val="00FF00"/>
                </a:highlight>
              </a:rPr>
              <a:t>, </a:t>
            </a:r>
            <a:r>
              <a:rPr lang="en-US" sz="7400" dirty="0" err="1">
                <a:highlight>
                  <a:srgbClr val="00FF00"/>
                </a:highlight>
              </a:rPr>
              <a:t>Engehausen</a:t>
            </a:r>
            <a:r>
              <a:rPr lang="en-US" sz="7400" dirty="0">
                <a:highlight>
                  <a:srgbClr val="00FF00"/>
                </a:highlight>
              </a:rPr>
              <a:t>, Ott et al high risk T1 bladder cancer</a:t>
            </a:r>
          </a:p>
          <a:p>
            <a:r>
              <a:rPr lang="en-US" sz="7400" dirty="0" err="1">
                <a:highlight>
                  <a:srgbClr val="00FF00"/>
                </a:highlight>
              </a:rPr>
              <a:t>Zaghloul</a:t>
            </a:r>
            <a:r>
              <a:rPr lang="en-US" sz="7400" dirty="0">
                <a:highlight>
                  <a:srgbClr val="00FF00"/>
                </a:highlight>
              </a:rPr>
              <a:t> MS, </a:t>
            </a:r>
            <a:r>
              <a:rPr lang="en-US" sz="7400" dirty="0" err="1">
                <a:highlight>
                  <a:srgbClr val="00FF00"/>
                </a:highlight>
              </a:rPr>
              <a:t>Christodouleas</a:t>
            </a:r>
            <a:r>
              <a:rPr lang="en-US" sz="7400" dirty="0">
                <a:highlight>
                  <a:srgbClr val="00FF00"/>
                </a:highlight>
              </a:rPr>
              <a:t> JP, Smith et al Red Journal 2018</a:t>
            </a:r>
          </a:p>
          <a:p>
            <a:endParaRPr lang="en-US" dirty="0"/>
          </a:p>
        </p:txBody>
      </p:sp>
    </p:spTree>
    <p:extLst>
      <p:ext uri="{BB962C8B-B14F-4D97-AF65-F5344CB8AC3E}">
        <p14:creationId xmlns:p14="http://schemas.microsoft.com/office/powerpoint/2010/main" val="3626409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RTOG 0233 </a:t>
            </a:r>
            <a:r>
              <a:rPr lang="en-US" dirty="0" err="1" smtClean="0"/>
              <a:t>Mitin</a:t>
            </a:r>
            <a:r>
              <a:rPr lang="en-US" dirty="0" smtClean="0"/>
              <a:t> et al 2013</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TURBT</a:t>
            </a:r>
          </a:p>
          <a:p>
            <a:r>
              <a:rPr lang="en-US" dirty="0" err="1" smtClean="0"/>
              <a:t>Cis</a:t>
            </a:r>
            <a:r>
              <a:rPr lang="en-US" dirty="0" smtClean="0"/>
              <a:t>/</a:t>
            </a:r>
            <a:r>
              <a:rPr lang="en-US" dirty="0" err="1" smtClean="0"/>
              <a:t>paclitaxel</a:t>
            </a:r>
            <a:r>
              <a:rPr lang="en-US" dirty="0" smtClean="0"/>
              <a:t> XRT</a:t>
            </a:r>
          </a:p>
          <a:p>
            <a:r>
              <a:rPr lang="en-US" dirty="0" err="1" smtClean="0"/>
              <a:t>Cis</a:t>
            </a:r>
            <a:r>
              <a:rPr lang="en-US" dirty="0" smtClean="0"/>
              <a:t>/5FU XRT</a:t>
            </a:r>
          </a:p>
          <a:p>
            <a:r>
              <a:rPr lang="en-US" dirty="0" smtClean="0"/>
              <a:t>Phase II RCT</a:t>
            </a:r>
          </a:p>
          <a:p>
            <a:r>
              <a:rPr lang="en-US" dirty="0" smtClean="0"/>
              <a:t>cT2-T4a</a:t>
            </a:r>
          </a:p>
          <a:p>
            <a:r>
              <a:rPr lang="en-US" dirty="0" smtClean="0"/>
              <a:t>Induction 40.3Gy BID</a:t>
            </a:r>
          </a:p>
          <a:p>
            <a:r>
              <a:rPr lang="en-US" dirty="0" smtClean="0"/>
              <a:t>If response almost CR: To-Ta then consolidative </a:t>
            </a:r>
            <a:r>
              <a:rPr lang="en-US" dirty="0" err="1" smtClean="0"/>
              <a:t>xrt</a:t>
            </a:r>
            <a:r>
              <a:rPr lang="en-US" dirty="0" smtClean="0"/>
              <a:t> to 64Gy</a:t>
            </a:r>
          </a:p>
          <a:p>
            <a:r>
              <a:rPr lang="en-US" dirty="0" smtClean="0"/>
              <a:t>Adjuvant </a:t>
            </a:r>
            <a:r>
              <a:rPr lang="en-US" dirty="0" err="1" smtClean="0"/>
              <a:t>cis</a:t>
            </a:r>
            <a:r>
              <a:rPr lang="en-US" dirty="0" smtClean="0"/>
              <a:t>/gem/</a:t>
            </a:r>
            <a:r>
              <a:rPr lang="en-US" dirty="0" err="1" smtClean="0"/>
              <a:t>paclitaxel</a:t>
            </a:r>
            <a:endParaRPr lang="en-US" dirty="0" smtClean="0"/>
          </a:p>
          <a:p>
            <a:r>
              <a:rPr lang="en-US" dirty="0" smtClean="0"/>
              <a:t>Only 70% completed all treatment</a:t>
            </a:r>
          </a:p>
          <a:p>
            <a:r>
              <a:rPr lang="en-US" dirty="0" smtClean="0"/>
              <a:t>97pts, 93 analyzed</a:t>
            </a:r>
          </a:p>
          <a:p>
            <a:r>
              <a:rPr lang="en-US" dirty="0" smtClean="0"/>
              <a:t>Conclusion: any </a:t>
            </a:r>
            <a:r>
              <a:rPr lang="en-US" dirty="0" err="1" smtClean="0"/>
              <a:t>cis</a:t>
            </a:r>
            <a:r>
              <a:rPr lang="en-US" dirty="0" smtClean="0"/>
              <a:t> based chemo regimen okay (**but the worry on renal function)</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Pooled RTOG analysis (Mak, Shipley et al JCO 2014)</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RTOG studies</a:t>
            </a:r>
          </a:p>
          <a:p>
            <a:r>
              <a:rPr lang="en-US" dirty="0" smtClean="0"/>
              <a:t>8802, 8903, 9506, 9706, 9906, 0233 (before bc2001 and before 0712)</a:t>
            </a:r>
          </a:p>
          <a:p>
            <a:r>
              <a:rPr lang="en-US" dirty="0" smtClean="0"/>
              <a:t>Only 8903 phase III, rest phase II</a:t>
            </a:r>
          </a:p>
          <a:p>
            <a:r>
              <a:rPr lang="en-US" dirty="0" smtClean="0"/>
              <a:t>MIBC</a:t>
            </a:r>
          </a:p>
          <a:p>
            <a:r>
              <a:rPr lang="en-US" dirty="0" smtClean="0"/>
              <a:t>cT2-T4a</a:t>
            </a:r>
          </a:p>
          <a:p>
            <a:r>
              <a:rPr lang="en-US" dirty="0" smtClean="0"/>
              <a:t>No LN, no </a:t>
            </a:r>
            <a:r>
              <a:rPr lang="en-US" dirty="0" err="1" smtClean="0"/>
              <a:t>mets</a:t>
            </a:r>
            <a:endParaRPr lang="en-US" dirty="0" smtClean="0"/>
          </a:p>
          <a:p>
            <a:r>
              <a:rPr lang="en-US" dirty="0" smtClean="0"/>
              <a:t>61% T2</a:t>
            </a:r>
          </a:p>
          <a:p>
            <a:r>
              <a:rPr lang="en-US" dirty="0" smtClean="0"/>
              <a:t>35% T3</a:t>
            </a:r>
          </a:p>
          <a:p>
            <a:r>
              <a:rPr lang="en-US" dirty="0" smtClean="0"/>
              <a:t>4% T4a</a:t>
            </a:r>
          </a:p>
          <a:p>
            <a:r>
              <a:rPr lang="en-US" dirty="0" smtClean="0"/>
              <a:t>5yr OS 60%, DSS 70%, MIBC LF 10-15% </a:t>
            </a:r>
            <a:r>
              <a:rPr lang="en-US" dirty="0" smtClean="0">
                <a:solidFill>
                  <a:srgbClr val="FF0000"/>
                </a:solidFill>
              </a:rPr>
              <a:t>(NMIBC actually 30%!), </a:t>
            </a:r>
            <a:r>
              <a:rPr lang="en-US" dirty="0" smtClean="0"/>
              <a:t>Mets 30%</a:t>
            </a:r>
          </a:p>
          <a:p>
            <a:r>
              <a:rPr lang="en-US" dirty="0" smtClean="0"/>
              <a:t>10yr OS 40%, DSS 65%, MIBC LF 10-15%, </a:t>
            </a:r>
            <a:r>
              <a:rPr lang="en-US" dirty="0" smtClean="0">
                <a:solidFill>
                  <a:srgbClr val="FF0000"/>
                </a:solidFill>
              </a:rPr>
              <a:t>(NMIBC actually 30%!), </a:t>
            </a:r>
            <a:r>
              <a:rPr lang="en-US" dirty="0" smtClean="0"/>
              <a:t>Mets 35%</a:t>
            </a:r>
          </a:p>
          <a:p>
            <a:r>
              <a:rPr lang="en-US" dirty="0" smtClean="0"/>
              <a:t>5yr bladder intact (for survivors) 80%</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8244-DFB4-475B-8B14-D76B0347894D}"/>
              </a:ext>
            </a:extLst>
          </p:cNvPr>
          <p:cNvSpPr>
            <a:spLocks noGrp="1"/>
          </p:cNvSpPr>
          <p:nvPr>
            <p:ph type="title"/>
          </p:nvPr>
        </p:nvSpPr>
        <p:spPr/>
        <p:txBody>
          <a:bodyPr/>
          <a:lstStyle/>
          <a:p>
            <a:r>
              <a:rPr lang="en-US" dirty="0"/>
              <a:t>RTOG 0712 (Coen, Shipley et al JCO 2019)</a:t>
            </a:r>
          </a:p>
        </p:txBody>
      </p:sp>
      <p:sp>
        <p:nvSpPr>
          <p:cNvPr id="3" name="Content Placeholder 2">
            <a:extLst>
              <a:ext uri="{FF2B5EF4-FFF2-40B4-BE49-F238E27FC236}">
                <a16:creationId xmlns:a16="http://schemas.microsoft.com/office/drawing/2014/main" id="{DE64A939-6310-4477-A4B3-574CD87DC6FC}"/>
              </a:ext>
            </a:extLst>
          </p:cNvPr>
          <p:cNvSpPr>
            <a:spLocks noGrp="1"/>
          </p:cNvSpPr>
          <p:nvPr>
            <p:ph idx="1"/>
          </p:nvPr>
        </p:nvSpPr>
        <p:spPr>
          <a:xfrm>
            <a:off x="838200" y="1825625"/>
            <a:ext cx="10515600" cy="4590806"/>
          </a:xfrm>
        </p:spPr>
        <p:txBody>
          <a:bodyPr>
            <a:normAutofit fontScale="85000" lnSpcReduction="20000"/>
          </a:bodyPr>
          <a:lstStyle/>
          <a:p>
            <a:r>
              <a:rPr lang="en-US" dirty="0"/>
              <a:t>2008-2014 , 70 pts enrolled in 6 years! 66pts analyzable (10 centers!)</a:t>
            </a:r>
          </a:p>
          <a:p>
            <a:r>
              <a:rPr lang="en-US" dirty="0"/>
              <a:t>5FU/Cisplatin + XRT BID</a:t>
            </a:r>
          </a:p>
          <a:p>
            <a:r>
              <a:rPr lang="en-US" dirty="0"/>
              <a:t>Gemcitabine low dose + XRT QD</a:t>
            </a:r>
          </a:p>
          <a:p>
            <a:r>
              <a:rPr lang="en-US" dirty="0"/>
              <a:t>cT2-T4a (****97% cT2, 3% cT3-T4a)</a:t>
            </a:r>
          </a:p>
          <a:p>
            <a:r>
              <a:rPr lang="en-US" dirty="0"/>
              <a:t>Primary: DMFS at 3 </a:t>
            </a:r>
            <a:r>
              <a:rPr lang="en-US" dirty="0" err="1"/>
              <a:t>yrs</a:t>
            </a:r>
            <a:r>
              <a:rPr lang="en-US" dirty="0"/>
              <a:t> &gt;75%</a:t>
            </a:r>
          </a:p>
          <a:p>
            <a:r>
              <a:rPr lang="en-US" dirty="0"/>
              <a:t>Induction </a:t>
            </a:r>
            <a:r>
              <a:rPr lang="en-US" dirty="0" err="1"/>
              <a:t>chemoxrt</a:t>
            </a:r>
            <a:r>
              <a:rPr lang="en-US" dirty="0"/>
              <a:t> CR: 88% BID, 78% QD</a:t>
            </a:r>
          </a:p>
          <a:p>
            <a:r>
              <a:rPr lang="en-US" dirty="0"/>
              <a:t>DMFS at 3 </a:t>
            </a:r>
            <a:r>
              <a:rPr lang="en-US" dirty="0" err="1"/>
              <a:t>yrs</a:t>
            </a:r>
            <a:r>
              <a:rPr lang="en-US" dirty="0"/>
              <a:t> 67% BID, 72% QD</a:t>
            </a:r>
          </a:p>
          <a:p>
            <a:r>
              <a:rPr lang="en-US" dirty="0"/>
              <a:t>6% grade 4</a:t>
            </a:r>
          </a:p>
          <a:p>
            <a:r>
              <a:rPr lang="en-US" dirty="0"/>
              <a:t>55-60% grade 3 toxicity (55% QD, 64% BID)</a:t>
            </a:r>
          </a:p>
          <a:p>
            <a:r>
              <a:rPr lang="en-US" dirty="0"/>
              <a:t>Favor QD for less toxicity but either regimen recommended…</a:t>
            </a:r>
          </a:p>
          <a:p>
            <a:r>
              <a:rPr lang="en-US" dirty="0">
                <a:highlight>
                  <a:srgbClr val="FFFF00"/>
                </a:highlight>
              </a:rPr>
              <a:t>FOR THE RTOG TRIALS 40Gy then break for 3-4 weeks do repeat cystoscopy – if CR then boost to 64Gy. If NO CR then cystectomy (this is unlike the BC2001 UK Study)</a:t>
            </a:r>
          </a:p>
          <a:p>
            <a:endParaRPr lang="en-US" dirty="0"/>
          </a:p>
          <a:p>
            <a:endParaRPr lang="en-US" dirty="0"/>
          </a:p>
        </p:txBody>
      </p:sp>
    </p:spTree>
    <p:extLst>
      <p:ext uri="{BB962C8B-B14F-4D97-AF65-F5344CB8AC3E}">
        <p14:creationId xmlns:p14="http://schemas.microsoft.com/office/powerpoint/2010/main" val="2068970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1653-9B98-4035-AE82-90974F6194E9}"/>
              </a:ext>
            </a:extLst>
          </p:cNvPr>
          <p:cNvSpPr>
            <a:spLocks noGrp="1"/>
          </p:cNvSpPr>
          <p:nvPr>
            <p:ph type="title"/>
          </p:nvPr>
        </p:nvSpPr>
        <p:spPr/>
        <p:txBody>
          <a:bodyPr/>
          <a:lstStyle/>
          <a:p>
            <a:r>
              <a:rPr lang="en-US" dirty="0"/>
              <a:t>RTOG 0712 Radiation plan!</a:t>
            </a:r>
          </a:p>
        </p:txBody>
      </p:sp>
      <p:sp>
        <p:nvSpPr>
          <p:cNvPr id="3" name="Content Placeholder 2">
            <a:extLst>
              <a:ext uri="{FF2B5EF4-FFF2-40B4-BE49-F238E27FC236}">
                <a16:creationId xmlns:a16="http://schemas.microsoft.com/office/drawing/2014/main" id="{B44203F2-1D42-4AD6-AF3D-2A065C675F52}"/>
              </a:ext>
            </a:extLst>
          </p:cNvPr>
          <p:cNvSpPr>
            <a:spLocks noGrp="1"/>
          </p:cNvSpPr>
          <p:nvPr>
            <p:ph idx="1"/>
          </p:nvPr>
        </p:nvSpPr>
        <p:spPr/>
        <p:txBody>
          <a:bodyPr>
            <a:normAutofit fontScale="70000" lnSpcReduction="20000"/>
          </a:bodyPr>
          <a:lstStyle/>
          <a:p>
            <a:r>
              <a:rPr lang="en-US" dirty="0"/>
              <a:t>TURBT </a:t>
            </a:r>
            <a:r>
              <a:rPr lang="en-US" dirty="0">
                <a:sym typeface="Wingdings" panose="05000000000000000000" pitchFamily="2" charset="2"/>
              </a:rPr>
              <a:t> Induction CRT  3-4 weeks  check if CR  CR do consolidative CRT  3 months later adjuvant chemo gem/cis</a:t>
            </a:r>
          </a:p>
          <a:p>
            <a:r>
              <a:rPr lang="en-US" dirty="0">
                <a:sym typeface="Wingdings" panose="05000000000000000000" pitchFamily="2" charset="2"/>
              </a:rPr>
              <a:t>BID unusual!</a:t>
            </a:r>
          </a:p>
          <a:p>
            <a:r>
              <a:rPr lang="en-US" dirty="0">
                <a:sym typeface="Wingdings" panose="05000000000000000000" pitchFamily="2" charset="2"/>
              </a:rPr>
              <a:t>1.6Gy AM (pelvis) x 13 fractions</a:t>
            </a:r>
          </a:p>
          <a:p>
            <a:r>
              <a:rPr lang="en-US" dirty="0">
                <a:sym typeface="Wingdings" panose="05000000000000000000" pitchFamily="2" charset="2"/>
              </a:rPr>
              <a:t>1.5Gy PM whole bladder x 5 fractions</a:t>
            </a:r>
          </a:p>
          <a:p>
            <a:r>
              <a:rPr lang="en-US" dirty="0">
                <a:sym typeface="Wingdings" panose="05000000000000000000" pitchFamily="2" charset="2"/>
              </a:rPr>
              <a:t>1.5Gy PM bladder tumor x 8 fractions</a:t>
            </a:r>
          </a:p>
          <a:p>
            <a:r>
              <a:rPr lang="en-US" dirty="0">
                <a:sym typeface="Wingdings" panose="05000000000000000000" pitchFamily="2" charset="2"/>
              </a:rPr>
              <a:t>BID: 20.8Gy pelvis/28.3Gy Bladder/ 40.3Gy bladder tumor</a:t>
            </a:r>
          </a:p>
          <a:p>
            <a:r>
              <a:rPr lang="en-US" dirty="0">
                <a:sym typeface="Wingdings" panose="05000000000000000000" pitchFamily="2" charset="2"/>
              </a:rPr>
              <a:t>QD also unusual!</a:t>
            </a:r>
          </a:p>
          <a:p>
            <a:r>
              <a:rPr lang="en-US" dirty="0">
                <a:sym typeface="Wingdings" panose="05000000000000000000" pitchFamily="2" charset="2"/>
              </a:rPr>
              <a:t>40Gy/2Gy</a:t>
            </a:r>
          </a:p>
          <a:p>
            <a:r>
              <a:rPr lang="en-US" dirty="0">
                <a:sym typeface="Wingdings" panose="05000000000000000000" pitchFamily="2" charset="2"/>
              </a:rPr>
              <a:t>20Gy to pelvis/28Gy bladder/40Gy bladder tumor</a:t>
            </a:r>
          </a:p>
          <a:p>
            <a:r>
              <a:rPr lang="en-US" dirty="0">
                <a:sym typeface="Wingdings" panose="05000000000000000000" pitchFamily="2" charset="2"/>
              </a:rPr>
              <a:t>Consolidative:</a:t>
            </a:r>
          </a:p>
          <a:p>
            <a:r>
              <a:rPr lang="en-US" dirty="0">
                <a:sym typeface="Wingdings" panose="05000000000000000000" pitchFamily="2" charset="2"/>
              </a:rPr>
              <a:t>1.5Gy x 8fractions pelvis BID</a:t>
            </a:r>
          </a:p>
          <a:p>
            <a:r>
              <a:rPr lang="en-US" dirty="0">
                <a:sym typeface="Wingdings" panose="05000000000000000000" pitchFamily="2" charset="2"/>
              </a:rPr>
              <a:t>2Gy x 12fractions pelvis QD</a:t>
            </a:r>
            <a:endParaRPr lang="en-US" dirty="0"/>
          </a:p>
        </p:txBody>
      </p:sp>
    </p:spTree>
    <p:extLst>
      <p:ext uri="{BB962C8B-B14F-4D97-AF65-F5344CB8AC3E}">
        <p14:creationId xmlns:p14="http://schemas.microsoft.com/office/powerpoint/2010/main" val="1423232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845943" y="1608670"/>
            <a:ext cx="8514082" cy="4028153"/>
          </a:xfrm>
        </p:spPr>
        <p:txBody>
          <a:bodyPr>
            <a:noAutofit/>
          </a:bodyPr>
          <a:lstStyle/>
          <a:p>
            <a:r>
              <a:rPr lang="en-US" sz="2800" dirty="0">
                <a:sym typeface="Wingdings" panose="05000000000000000000" pitchFamily="2" charset="2"/>
              </a:rPr>
              <a:t>Old RTOG: 5FU/Cisplatin</a:t>
            </a:r>
          </a:p>
          <a:p>
            <a:r>
              <a:rPr lang="en-US" sz="2800" dirty="0">
                <a:sym typeface="Wingdings" panose="05000000000000000000" pitchFamily="2" charset="2"/>
              </a:rPr>
              <a:t>RTOG 0233 cisplatin/</a:t>
            </a:r>
            <a:r>
              <a:rPr lang="en-US" sz="2800" dirty="0" err="1">
                <a:sym typeface="Wingdings" panose="05000000000000000000" pitchFamily="2" charset="2"/>
              </a:rPr>
              <a:t>paclitaxed</a:t>
            </a:r>
            <a:endParaRPr lang="en-US" sz="2800" dirty="0">
              <a:sym typeface="Wingdings" panose="05000000000000000000" pitchFamily="2" charset="2"/>
            </a:endParaRPr>
          </a:p>
          <a:p>
            <a:r>
              <a:rPr lang="en-US" sz="2800" dirty="0">
                <a:sym typeface="Wingdings" panose="05000000000000000000" pitchFamily="2" charset="2"/>
              </a:rPr>
              <a:t>BC2001 5FU/MMC</a:t>
            </a:r>
          </a:p>
          <a:p>
            <a:r>
              <a:rPr lang="en-US" sz="2800" dirty="0">
                <a:sym typeface="Wingdings" panose="05000000000000000000" pitchFamily="2" charset="2"/>
              </a:rPr>
              <a:t>RTOG 0712 low dose gemcitabine</a:t>
            </a:r>
          </a:p>
          <a:p>
            <a:r>
              <a:rPr lang="en-US" sz="2800" dirty="0">
                <a:sym typeface="Wingdings" panose="05000000000000000000" pitchFamily="2" charset="2"/>
              </a:rPr>
              <a:t>Adjuvant chemo sometimes…. Gemcitabine/cisplatin</a:t>
            </a:r>
          </a:p>
        </p:txBody>
      </p:sp>
      <p:sp>
        <p:nvSpPr>
          <p:cNvPr id="4" name="Slide Number Placeholder 3"/>
          <p:cNvSpPr>
            <a:spLocks noGrp="1"/>
          </p:cNvSpPr>
          <p:nvPr>
            <p:ph type="sldNum" sz="quarter" idx="11"/>
          </p:nvPr>
        </p:nvSpPr>
        <p:spPr/>
        <p:txBody>
          <a:bodyPr/>
          <a:lstStyle/>
          <a:p>
            <a:fld id="{23750D03-48AD-2741-AECD-41D901562598}" type="slidenum">
              <a:rPr lang="en-US" smtClean="0"/>
              <a:pPr/>
              <a:t>24</a:t>
            </a:fld>
            <a:endParaRPr lang="en-US" dirty="0"/>
          </a:p>
        </p:txBody>
      </p:sp>
      <p:sp>
        <p:nvSpPr>
          <p:cNvPr id="3" name="Title 2">
            <a:extLst>
              <a:ext uri="{FF2B5EF4-FFF2-40B4-BE49-F238E27FC236}">
                <a16:creationId xmlns:a16="http://schemas.microsoft.com/office/drawing/2014/main" id="{1465F79E-F507-4ED1-84BF-F6EB929F88C6}"/>
              </a:ext>
            </a:extLst>
          </p:cNvPr>
          <p:cNvSpPr>
            <a:spLocks noGrp="1"/>
          </p:cNvSpPr>
          <p:nvPr>
            <p:ph type="title"/>
          </p:nvPr>
        </p:nvSpPr>
        <p:spPr/>
        <p:txBody>
          <a:bodyPr/>
          <a:lstStyle/>
          <a:p>
            <a:r>
              <a:rPr lang="en-US" dirty="0"/>
              <a:t>Chemo</a:t>
            </a:r>
          </a:p>
        </p:txBody>
      </p:sp>
    </p:spTree>
    <p:extLst>
      <p:ext uri="{BB962C8B-B14F-4D97-AF65-F5344CB8AC3E}">
        <p14:creationId xmlns:p14="http://schemas.microsoft.com/office/powerpoint/2010/main" val="147470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6F06-FC62-4D7D-BE7C-AF31410B9E42}"/>
              </a:ext>
            </a:extLst>
          </p:cNvPr>
          <p:cNvSpPr>
            <a:spLocks noGrp="1"/>
          </p:cNvSpPr>
          <p:nvPr>
            <p:ph type="title"/>
          </p:nvPr>
        </p:nvSpPr>
        <p:spPr/>
        <p:txBody>
          <a:bodyPr/>
          <a:lstStyle/>
          <a:p>
            <a:r>
              <a:rPr lang="en-US" dirty="0"/>
              <a:t>SWOG/NRG 1806 </a:t>
            </a:r>
            <a:r>
              <a:rPr lang="en-US" dirty="0" err="1"/>
              <a:t>Efstathiou</a:t>
            </a:r>
            <a:r>
              <a:rPr lang="en-US" dirty="0"/>
              <a:t> planned trial</a:t>
            </a:r>
          </a:p>
        </p:txBody>
      </p:sp>
      <p:sp>
        <p:nvSpPr>
          <p:cNvPr id="3" name="Content Placeholder 2">
            <a:extLst>
              <a:ext uri="{FF2B5EF4-FFF2-40B4-BE49-F238E27FC236}">
                <a16:creationId xmlns:a16="http://schemas.microsoft.com/office/drawing/2014/main" id="{CA5733A0-6180-4B02-AF7E-DF37749DE68D}"/>
              </a:ext>
            </a:extLst>
          </p:cNvPr>
          <p:cNvSpPr>
            <a:spLocks noGrp="1"/>
          </p:cNvSpPr>
          <p:nvPr>
            <p:ph idx="1"/>
          </p:nvPr>
        </p:nvSpPr>
        <p:spPr/>
        <p:txBody>
          <a:bodyPr/>
          <a:lstStyle/>
          <a:p>
            <a:r>
              <a:rPr lang="en-US" dirty="0"/>
              <a:t>Same as all tumors – add immunotherapy and see what happens</a:t>
            </a:r>
          </a:p>
          <a:p>
            <a:r>
              <a:rPr lang="en-US" dirty="0" err="1"/>
              <a:t>Atezolizumab</a:t>
            </a:r>
            <a:endParaRPr lang="en-US" dirty="0"/>
          </a:p>
          <a:p>
            <a:r>
              <a:rPr lang="en-US" dirty="0" err="1"/>
              <a:t>Qday</a:t>
            </a:r>
            <a:r>
              <a:rPr lang="en-US" dirty="0"/>
              <a:t> radiation</a:t>
            </a:r>
          </a:p>
          <a:p>
            <a:r>
              <a:rPr lang="en-US" dirty="0"/>
              <a:t>Any reasonable chemo concurrent allowed</a:t>
            </a:r>
          </a:p>
          <a:p>
            <a:r>
              <a:rPr lang="en-US" dirty="0">
                <a:highlight>
                  <a:srgbClr val="FFFF00"/>
                </a:highlight>
              </a:rPr>
              <a:t>NO MORE mid treatment assessment at 40Gy </a:t>
            </a:r>
            <a:r>
              <a:rPr lang="en-US" dirty="0"/>
              <a:t>(similar to BC2001)</a:t>
            </a:r>
          </a:p>
          <a:p>
            <a:endParaRPr lang="en-US" dirty="0"/>
          </a:p>
        </p:txBody>
      </p:sp>
    </p:spTree>
    <p:extLst>
      <p:ext uri="{BB962C8B-B14F-4D97-AF65-F5344CB8AC3E}">
        <p14:creationId xmlns:p14="http://schemas.microsoft.com/office/powerpoint/2010/main" val="1250518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AB175-6210-459C-8241-67D4A2B4A870}"/>
              </a:ext>
            </a:extLst>
          </p:cNvPr>
          <p:cNvSpPr>
            <a:spLocks noGrp="1"/>
          </p:cNvSpPr>
          <p:nvPr>
            <p:ph type="title"/>
          </p:nvPr>
        </p:nvSpPr>
        <p:spPr/>
        <p:txBody>
          <a:bodyPr/>
          <a:lstStyle/>
          <a:p>
            <a:r>
              <a:rPr lang="en-US" dirty="0"/>
              <a:t>Radiation Therapy Fields for Bladder Preservation</a:t>
            </a:r>
          </a:p>
        </p:txBody>
      </p:sp>
      <p:sp>
        <p:nvSpPr>
          <p:cNvPr id="3" name="Content Placeholder 2">
            <a:extLst>
              <a:ext uri="{FF2B5EF4-FFF2-40B4-BE49-F238E27FC236}">
                <a16:creationId xmlns:a16="http://schemas.microsoft.com/office/drawing/2014/main" id="{5F6D4B66-CB83-4574-9A4B-2C89ACEF02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3067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609600" y="0"/>
            <a:ext cx="10972800" cy="1143000"/>
          </a:xfrm>
        </p:spPr>
        <p:txBody>
          <a:bodyPr/>
          <a:lstStyle/>
          <a:p>
            <a:pPr eaLnBrk="1" hangingPunct="1"/>
            <a:r>
              <a:rPr lang="en-US" altLang="en-US" smtClean="0"/>
              <a:t>Bladder </a:t>
            </a:r>
            <a:r>
              <a:rPr lang="en-US" altLang="en-US" u="sng" smtClean="0"/>
              <a:t>Initial</a:t>
            </a:r>
            <a:r>
              <a:rPr lang="en-US" altLang="en-US" smtClean="0"/>
              <a:t> Fields</a:t>
            </a:r>
          </a:p>
        </p:txBody>
      </p:sp>
      <p:sp>
        <p:nvSpPr>
          <p:cNvPr id="64515" name="Content Placeholder 2"/>
          <p:cNvSpPr>
            <a:spLocks noGrp="1"/>
          </p:cNvSpPr>
          <p:nvPr>
            <p:ph idx="1"/>
          </p:nvPr>
        </p:nvSpPr>
        <p:spPr>
          <a:xfrm>
            <a:off x="609600" y="990601"/>
            <a:ext cx="10972800" cy="4525963"/>
          </a:xfrm>
        </p:spPr>
        <p:txBody>
          <a:bodyPr>
            <a:normAutofit lnSpcReduction="10000"/>
          </a:bodyPr>
          <a:lstStyle/>
          <a:p>
            <a:pPr marL="0" indent="0" eaLnBrk="1" hangingPunct="1">
              <a:lnSpc>
                <a:spcPct val="90000"/>
              </a:lnSpc>
              <a:buFont typeface="Arial" pitchFamily="34" charset="0"/>
              <a:buNone/>
            </a:pPr>
            <a:endParaRPr lang="en-US" altLang="en-US" sz="1900" dirty="0" smtClean="0">
              <a:solidFill>
                <a:schemeClr val="tx2"/>
              </a:solidFill>
            </a:endParaRPr>
          </a:p>
          <a:p>
            <a:pPr marL="0" indent="0" eaLnBrk="1" hangingPunct="1">
              <a:lnSpc>
                <a:spcPct val="90000"/>
              </a:lnSpc>
            </a:pPr>
            <a:r>
              <a:rPr lang="en-US" altLang="en-US" sz="1900" dirty="0" smtClean="0"/>
              <a:t>Simulate with Empty bladder; supine; </a:t>
            </a:r>
            <a:r>
              <a:rPr lang="en-US" altLang="en-US" sz="1900" dirty="0" err="1" smtClean="0"/>
              <a:t>vac</a:t>
            </a:r>
            <a:r>
              <a:rPr lang="en-US" altLang="en-US" sz="1900" dirty="0" smtClean="0"/>
              <a:t>-lock OR with </a:t>
            </a:r>
            <a:r>
              <a:rPr lang="en-US" altLang="en-US" sz="1900" dirty="0" err="1" smtClean="0"/>
              <a:t>aquaplast</a:t>
            </a:r>
            <a:r>
              <a:rPr lang="en-US" altLang="en-US" sz="1900" dirty="0" smtClean="0"/>
              <a:t> cast over pelvis.  </a:t>
            </a:r>
          </a:p>
          <a:p>
            <a:pPr marL="0" indent="0" eaLnBrk="1" hangingPunct="1">
              <a:lnSpc>
                <a:spcPct val="90000"/>
              </a:lnSpc>
            </a:pPr>
            <a:r>
              <a:rPr lang="en-US" altLang="en-US" sz="1900" dirty="0" smtClean="0"/>
              <a:t>45 </a:t>
            </a:r>
            <a:r>
              <a:rPr lang="en-US" altLang="en-US" sz="1900" dirty="0" err="1" smtClean="0"/>
              <a:t>Gy</a:t>
            </a:r>
            <a:r>
              <a:rPr lang="en-US" altLang="en-US" sz="1900" dirty="0" smtClean="0"/>
              <a:t> in 1.8 </a:t>
            </a:r>
            <a:r>
              <a:rPr lang="en-US" altLang="en-US" sz="1900" dirty="0" err="1" smtClean="0"/>
              <a:t>Gy</a:t>
            </a:r>
            <a:r>
              <a:rPr lang="en-US" altLang="en-US" sz="1900" dirty="0" smtClean="0"/>
              <a:t> fractions. </a:t>
            </a:r>
          </a:p>
          <a:p>
            <a:pPr marL="0" indent="0" eaLnBrk="1" hangingPunct="1">
              <a:lnSpc>
                <a:spcPct val="90000"/>
              </a:lnSpc>
            </a:pPr>
            <a:r>
              <a:rPr lang="en-US" altLang="en-US" sz="1900" b="1" dirty="0" smtClean="0"/>
              <a:t>AP: </a:t>
            </a:r>
          </a:p>
          <a:p>
            <a:pPr lvl="1" eaLnBrk="1" hangingPunct="1">
              <a:lnSpc>
                <a:spcPct val="90000"/>
              </a:lnSpc>
            </a:pPr>
            <a:r>
              <a:rPr lang="en-US" altLang="en-US" sz="1900" dirty="0" smtClean="0"/>
              <a:t>Superior: </a:t>
            </a:r>
            <a:r>
              <a:rPr lang="en-US" altLang="en-US" sz="1900" dirty="0" smtClean="0">
                <a:solidFill>
                  <a:schemeClr val="tx2"/>
                </a:solidFill>
              </a:rPr>
              <a:t>mid-SI; </a:t>
            </a:r>
            <a:r>
              <a:rPr lang="en-US" altLang="en-US" sz="1900" dirty="0" smtClean="0"/>
              <a:t>top of S2</a:t>
            </a:r>
          </a:p>
          <a:p>
            <a:pPr lvl="1" eaLnBrk="1" hangingPunct="1">
              <a:lnSpc>
                <a:spcPct val="90000"/>
              </a:lnSpc>
            </a:pPr>
            <a:r>
              <a:rPr lang="en-US" altLang="en-US" sz="1900" dirty="0" smtClean="0"/>
              <a:t>Inferior: </a:t>
            </a:r>
            <a:r>
              <a:rPr lang="en-US" altLang="en-US" sz="1900" dirty="0" smtClean="0">
                <a:solidFill>
                  <a:schemeClr val="tx2"/>
                </a:solidFill>
              </a:rPr>
              <a:t>bottom of </a:t>
            </a:r>
            <a:r>
              <a:rPr lang="en-US" altLang="en-US" sz="1900" dirty="0" err="1" smtClean="0">
                <a:solidFill>
                  <a:schemeClr val="tx2"/>
                </a:solidFill>
              </a:rPr>
              <a:t>obturator</a:t>
            </a:r>
            <a:r>
              <a:rPr lang="en-US" altLang="en-US" sz="1900" dirty="0" smtClean="0">
                <a:solidFill>
                  <a:schemeClr val="tx2"/>
                </a:solidFill>
              </a:rPr>
              <a:t> foramen</a:t>
            </a:r>
          </a:p>
          <a:p>
            <a:pPr lvl="1" eaLnBrk="1" hangingPunct="1">
              <a:lnSpc>
                <a:spcPct val="90000"/>
              </a:lnSpc>
            </a:pPr>
            <a:r>
              <a:rPr lang="en-US" altLang="en-US" sz="1900" dirty="0" smtClean="0"/>
              <a:t>Lateral: 2 cm pelvic brim</a:t>
            </a:r>
          </a:p>
          <a:p>
            <a:pPr lvl="1" eaLnBrk="1" hangingPunct="1">
              <a:lnSpc>
                <a:spcPct val="90000"/>
              </a:lnSpc>
            </a:pPr>
            <a:r>
              <a:rPr lang="en-US" altLang="en-US" sz="1900" dirty="0" smtClean="0"/>
              <a:t>block femoral heads </a:t>
            </a:r>
          </a:p>
          <a:p>
            <a:pPr marL="0" indent="0" eaLnBrk="1" hangingPunct="1">
              <a:lnSpc>
                <a:spcPct val="90000"/>
              </a:lnSpc>
            </a:pPr>
            <a:r>
              <a:rPr lang="en-US" altLang="en-US" sz="1900" b="1" dirty="0" smtClean="0"/>
              <a:t>Lat: </a:t>
            </a:r>
            <a:r>
              <a:rPr lang="en-US" altLang="en-US" sz="1900" dirty="0" err="1" smtClean="0"/>
              <a:t>anter</a:t>
            </a:r>
            <a:r>
              <a:rPr lang="en-US" altLang="en-US" sz="1900" dirty="0" smtClean="0"/>
              <a:t>/inf. </a:t>
            </a:r>
          </a:p>
          <a:p>
            <a:pPr lvl="1" eaLnBrk="1" hangingPunct="1">
              <a:lnSpc>
                <a:spcPct val="90000"/>
              </a:lnSpc>
            </a:pPr>
            <a:r>
              <a:rPr lang="en-US" altLang="en-US" sz="1900" dirty="0" smtClean="0"/>
              <a:t>Anterior: 2-3 cm margin on ant. bladder wall</a:t>
            </a:r>
          </a:p>
          <a:p>
            <a:pPr lvl="1" eaLnBrk="1" hangingPunct="1">
              <a:lnSpc>
                <a:spcPct val="90000"/>
              </a:lnSpc>
            </a:pPr>
            <a:r>
              <a:rPr lang="en-US" altLang="en-US" sz="1900" dirty="0" smtClean="0"/>
              <a:t>Post: 2-3 cm margin on post. bladder wall</a:t>
            </a:r>
          </a:p>
          <a:p>
            <a:pPr lvl="1" eaLnBrk="1" hangingPunct="1">
              <a:lnSpc>
                <a:spcPct val="90000"/>
              </a:lnSpc>
            </a:pPr>
            <a:r>
              <a:rPr lang="en-US" altLang="en-US" sz="1900" dirty="0" smtClean="0"/>
              <a:t>Corner block under </a:t>
            </a:r>
            <a:r>
              <a:rPr lang="en-US" altLang="en-US" sz="1900" dirty="0" err="1" smtClean="0"/>
              <a:t>symphysis</a:t>
            </a:r>
            <a:endParaRPr lang="en-US" altLang="en-US" sz="1900" dirty="0" smtClean="0"/>
          </a:p>
          <a:p>
            <a:pPr lvl="1" eaLnBrk="1" hangingPunct="1">
              <a:lnSpc>
                <a:spcPct val="90000"/>
              </a:lnSpc>
            </a:pPr>
            <a:r>
              <a:rPr lang="en-US" altLang="en-US" sz="1900" dirty="0" smtClean="0"/>
              <a:t>Corner block ant/sup. to block bowel anterior to ext. iliac LN group</a:t>
            </a:r>
          </a:p>
          <a:p>
            <a:pPr lvl="1" eaLnBrk="1" hangingPunct="1">
              <a:lnSpc>
                <a:spcPct val="90000"/>
              </a:lnSpc>
            </a:pPr>
            <a:r>
              <a:rPr lang="en-US" altLang="en-US" sz="1900" dirty="0" smtClean="0"/>
              <a:t>block posterior rectum and entire anal canal </a:t>
            </a:r>
          </a:p>
        </p:txBody>
      </p:sp>
      <p:pic>
        <p:nvPicPr>
          <p:cNvPr id="64516" name="Picture 3"/>
          <p:cNvPicPr>
            <a:picLocks noChangeAspect="1" noChangeArrowheads="1"/>
          </p:cNvPicPr>
          <p:nvPr/>
        </p:nvPicPr>
        <p:blipFill>
          <a:blip r:embed="rId3" cstate="print"/>
          <a:srcRect/>
          <a:stretch>
            <a:fillRect/>
          </a:stretch>
        </p:blipFill>
        <p:spPr bwMode="auto">
          <a:xfrm>
            <a:off x="609600" y="5486400"/>
            <a:ext cx="10744200" cy="116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lang="en-US" altLang="en-US" smtClean="0"/>
              <a:t>Boost Fields</a:t>
            </a:r>
          </a:p>
        </p:txBody>
      </p:sp>
      <p:sp>
        <p:nvSpPr>
          <p:cNvPr id="66563" name="Content Placeholder 2"/>
          <p:cNvSpPr>
            <a:spLocks noGrp="1"/>
          </p:cNvSpPr>
          <p:nvPr>
            <p:ph idx="1"/>
          </p:nvPr>
        </p:nvSpPr>
        <p:spPr>
          <a:xfrm>
            <a:off x="609600" y="1143001"/>
            <a:ext cx="10972800" cy="4983163"/>
          </a:xfrm>
        </p:spPr>
        <p:txBody>
          <a:bodyPr/>
          <a:lstStyle/>
          <a:p>
            <a:pPr eaLnBrk="1" hangingPunct="1"/>
            <a:r>
              <a:rPr lang="en-US" altLang="en-US" smtClean="0"/>
              <a:t>Lats or 3D CRT</a:t>
            </a:r>
          </a:p>
          <a:p>
            <a:pPr eaLnBrk="1" hangingPunct="1"/>
            <a:r>
              <a:rPr lang="en-US" altLang="en-US" smtClean="0">
                <a:solidFill>
                  <a:schemeClr val="tx2"/>
                </a:solidFill>
              </a:rPr>
              <a:t>Use surgeon</a:t>
            </a:r>
            <a:r>
              <a:rPr lang="ja-JP" altLang="en-US" smtClean="0">
                <a:solidFill>
                  <a:schemeClr val="tx2"/>
                </a:solidFill>
              </a:rPr>
              <a:t>’</a:t>
            </a:r>
            <a:r>
              <a:rPr lang="en-US" altLang="ja-JP" smtClean="0">
                <a:solidFill>
                  <a:schemeClr val="tx2"/>
                </a:solidFill>
              </a:rPr>
              <a:t>s map &amp; MRI for details of location +/- fiducials</a:t>
            </a:r>
          </a:p>
          <a:p>
            <a:pPr eaLnBrk="1" hangingPunct="1"/>
            <a:r>
              <a:rPr lang="en-US" altLang="en-US" smtClean="0">
                <a:solidFill>
                  <a:schemeClr val="tx2"/>
                </a:solidFill>
              </a:rPr>
              <a:t>Empty Bladder + 2 cm to field edge to 54 Gy</a:t>
            </a:r>
          </a:p>
          <a:p>
            <a:pPr eaLnBrk="1" hangingPunct="1"/>
            <a:endParaRPr lang="en-US" altLang="en-US" smtClean="0">
              <a:solidFill>
                <a:schemeClr val="tx2"/>
              </a:solidFill>
            </a:endParaRPr>
          </a:p>
          <a:p>
            <a:pPr eaLnBrk="1" hangingPunct="1"/>
            <a:endParaRPr lang="en-US" altLang="en-US" smtClean="0">
              <a:solidFill>
                <a:schemeClr val="tx2"/>
              </a:solidFill>
            </a:endParaRPr>
          </a:p>
          <a:p>
            <a:pPr eaLnBrk="1" hangingPunct="1"/>
            <a:r>
              <a:rPr lang="en-US" altLang="en-US" smtClean="0">
                <a:solidFill>
                  <a:schemeClr val="tx2"/>
                </a:solidFill>
              </a:rPr>
              <a:t>Then, tumor + 2 cm to field edge margin to 64.8 Gy</a:t>
            </a:r>
          </a:p>
        </p:txBody>
      </p:sp>
      <p:pic>
        <p:nvPicPr>
          <p:cNvPr id="66564" name="Picture 3"/>
          <p:cNvPicPr>
            <a:picLocks noChangeAspect="1" noChangeArrowheads="1"/>
          </p:cNvPicPr>
          <p:nvPr/>
        </p:nvPicPr>
        <p:blipFill>
          <a:blip r:embed="rId2" cstate="print"/>
          <a:srcRect/>
          <a:stretch>
            <a:fillRect/>
          </a:stretch>
        </p:blipFill>
        <p:spPr bwMode="auto">
          <a:xfrm>
            <a:off x="609600" y="3429000"/>
            <a:ext cx="10693400" cy="1066800"/>
          </a:xfrm>
          <a:prstGeom prst="rect">
            <a:avLst/>
          </a:prstGeom>
          <a:noFill/>
          <a:ln w="9525">
            <a:noFill/>
            <a:miter lim="800000"/>
            <a:headEnd/>
            <a:tailEnd/>
          </a:ln>
        </p:spPr>
      </p:pic>
      <p:pic>
        <p:nvPicPr>
          <p:cNvPr id="66565" name="Picture 4"/>
          <p:cNvPicPr>
            <a:picLocks noChangeAspect="1" noChangeArrowheads="1"/>
          </p:cNvPicPr>
          <p:nvPr/>
        </p:nvPicPr>
        <p:blipFill>
          <a:blip r:embed="rId3" cstate="print"/>
          <a:srcRect/>
          <a:stretch>
            <a:fillRect/>
          </a:stretch>
        </p:blipFill>
        <p:spPr bwMode="auto">
          <a:xfrm>
            <a:off x="609601" y="5638801"/>
            <a:ext cx="10833100" cy="98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0" y="47625"/>
            <a:ext cx="12192000" cy="676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3BCD-94ED-4369-80B8-F72FAFD59D37}"/>
              </a:ext>
            </a:extLst>
          </p:cNvPr>
          <p:cNvSpPr>
            <a:spLocks noGrp="1"/>
          </p:cNvSpPr>
          <p:nvPr>
            <p:ph type="title"/>
          </p:nvPr>
        </p:nvSpPr>
        <p:spPr/>
        <p:txBody>
          <a:bodyPr/>
          <a:lstStyle/>
          <a:p>
            <a:r>
              <a:rPr lang="en-US" dirty="0"/>
              <a:t>RTOG Trials</a:t>
            </a:r>
          </a:p>
        </p:txBody>
      </p:sp>
      <p:sp>
        <p:nvSpPr>
          <p:cNvPr id="3" name="Content Placeholder 2">
            <a:extLst>
              <a:ext uri="{FF2B5EF4-FFF2-40B4-BE49-F238E27FC236}">
                <a16:creationId xmlns:a16="http://schemas.microsoft.com/office/drawing/2014/main" id="{B018D0FB-0EE9-4488-9FA3-380A222C5DCF}"/>
              </a:ext>
            </a:extLst>
          </p:cNvPr>
          <p:cNvSpPr>
            <a:spLocks noGrp="1"/>
          </p:cNvSpPr>
          <p:nvPr>
            <p:ph idx="1"/>
          </p:nvPr>
        </p:nvSpPr>
        <p:spPr/>
        <p:txBody>
          <a:bodyPr/>
          <a:lstStyle/>
          <a:p>
            <a:r>
              <a:rPr lang="en-US" dirty="0">
                <a:highlight>
                  <a:srgbClr val="FFFF00"/>
                </a:highlight>
              </a:rPr>
              <a:t>8903</a:t>
            </a:r>
          </a:p>
          <a:p>
            <a:r>
              <a:rPr lang="en-US" dirty="0"/>
              <a:t>9506</a:t>
            </a:r>
          </a:p>
          <a:p>
            <a:r>
              <a:rPr lang="en-US" dirty="0"/>
              <a:t>9706</a:t>
            </a:r>
          </a:p>
          <a:p>
            <a:r>
              <a:rPr lang="en-US" dirty="0"/>
              <a:t>9906</a:t>
            </a:r>
          </a:p>
          <a:p>
            <a:r>
              <a:rPr lang="en-US" dirty="0">
                <a:highlight>
                  <a:srgbClr val="FFFF00"/>
                </a:highlight>
              </a:rPr>
              <a:t>0233</a:t>
            </a:r>
          </a:p>
          <a:p>
            <a:r>
              <a:rPr lang="en-US" dirty="0" smtClean="0">
                <a:highlight>
                  <a:srgbClr val="FFFF00"/>
                </a:highlight>
              </a:rPr>
              <a:t>BC2001 5FU/MMC/55Gy/20fx</a:t>
            </a:r>
            <a:endParaRPr lang="en-US" dirty="0">
              <a:highlight>
                <a:srgbClr val="FFFF00"/>
              </a:highlight>
            </a:endParaRPr>
          </a:p>
          <a:p>
            <a:r>
              <a:rPr lang="en-US" dirty="0" smtClean="0">
                <a:highlight>
                  <a:srgbClr val="FFFF00"/>
                </a:highlight>
              </a:rPr>
              <a:t>0712</a:t>
            </a:r>
          </a:p>
          <a:p>
            <a:r>
              <a:rPr lang="en-US" dirty="0" smtClean="0">
                <a:highlight>
                  <a:srgbClr val="FFFF00"/>
                </a:highlight>
              </a:rPr>
              <a:t>BCON </a:t>
            </a:r>
            <a:r>
              <a:rPr lang="en-US" dirty="0" err="1" smtClean="0">
                <a:highlight>
                  <a:srgbClr val="FFFF00"/>
                </a:highlight>
              </a:rPr>
              <a:t>carbogen</a:t>
            </a:r>
            <a:r>
              <a:rPr lang="en-US" dirty="0" smtClean="0">
                <a:highlight>
                  <a:srgbClr val="FFFF00"/>
                </a:highlight>
              </a:rPr>
              <a:t> and </a:t>
            </a:r>
            <a:r>
              <a:rPr lang="en-US" dirty="0" err="1" smtClean="0">
                <a:highlight>
                  <a:srgbClr val="FFFF00"/>
                </a:highlight>
              </a:rPr>
              <a:t>niacinamide</a:t>
            </a:r>
            <a:endParaRPr lang="en-US" dirty="0">
              <a:highlight>
                <a:srgbClr val="FFFF00"/>
              </a:highlight>
            </a:endParaRPr>
          </a:p>
        </p:txBody>
      </p:sp>
    </p:spTree>
    <p:extLst>
      <p:ext uri="{BB962C8B-B14F-4D97-AF65-F5344CB8AC3E}">
        <p14:creationId xmlns:p14="http://schemas.microsoft.com/office/powerpoint/2010/main" val="2598008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pic>
        <p:nvPicPr>
          <p:cNvPr id="68611" name="Picture 3"/>
          <p:cNvPicPr>
            <a:picLocks noChangeAspect="1" noChangeArrowheads="1"/>
          </p:cNvPicPr>
          <p:nvPr/>
        </p:nvPicPr>
        <p:blipFill>
          <a:blip r:embed="rId3" cstate="print"/>
          <a:srcRect/>
          <a:stretch>
            <a:fillRect/>
          </a:stretch>
        </p:blipFill>
        <p:spPr bwMode="auto">
          <a:xfrm>
            <a:off x="0" y="15875"/>
            <a:ext cx="12192000" cy="682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cstate="print"/>
          <a:srcRect/>
          <a:stretch>
            <a:fillRect/>
          </a:stretch>
        </p:blipFill>
        <p:spPr bwMode="auto">
          <a:xfrm>
            <a:off x="0" y="58739"/>
            <a:ext cx="12192000" cy="674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srcRect/>
          <a:stretch>
            <a:fillRect/>
          </a:stretch>
        </p:blipFill>
        <p:spPr bwMode="auto">
          <a:xfrm>
            <a:off x="38100" y="0"/>
            <a:ext cx="121158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smtClean="0"/>
              <a:t>Other Options</a:t>
            </a:r>
          </a:p>
        </p:txBody>
      </p:sp>
      <p:sp>
        <p:nvSpPr>
          <p:cNvPr id="71683" name="TextBox 2"/>
          <p:cNvSpPr txBox="1">
            <a:spLocks noChangeArrowheads="1"/>
          </p:cNvSpPr>
          <p:nvPr/>
        </p:nvSpPr>
        <p:spPr bwMode="auto">
          <a:xfrm>
            <a:off x="812800" y="1600201"/>
            <a:ext cx="10668000" cy="646113"/>
          </a:xfrm>
          <a:prstGeom prst="rect">
            <a:avLst/>
          </a:prstGeom>
          <a:noFill/>
          <a:ln w="9525">
            <a:noFill/>
            <a:miter lim="800000"/>
            <a:headEnd/>
            <a:tailEnd/>
          </a:ln>
        </p:spPr>
        <p:txBody>
          <a:bodyPr>
            <a:spAutoFit/>
          </a:bodyPr>
          <a:lstStyle/>
          <a:p>
            <a:pPr marL="285750" indent="-285750">
              <a:buFont typeface="Arial" pitchFamily="34" charset="0"/>
              <a:buChar char="•"/>
            </a:pPr>
            <a:r>
              <a:rPr lang="en-US" altLang="en-US" dirty="0"/>
              <a:t>45 </a:t>
            </a:r>
            <a:r>
              <a:rPr lang="en-US" altLang="en-US" dirty="0" err="1"/>
              <a:t>Gy</a:t>
            </a:r>
            <a:r>
              <a:rPr lang="en-US" altLang="en-US" dirty="0"/>
              <a:t> in 1.8 </a:t>
            </a:r>
            <a:r>
              <a:rPr lang="en-US" altLang="en-US" dirty="0" err="1"/>
              <a:t>Gy</a:t>
            </a:r>
            <a:r>
              <a:rPr lang="en-US" altLang="en-US" dirty="0"/>
              <a:t> to </a:t>
            </a:r>
            <a:r>
              <a:rPr lang="en-US" altLang="en-US" dirty="0" err="1"/>
              <a:t>Bladder+LNs</a:t>
            </a:r>
            <a:endParaRPr lang="en-US" altLang="en-US" dirty="0"/>
          </a:p>
          <a:p>
            <a:pPr marL="285750" indent="-285750">
              <a:buFont typeface="Arial" pitchFamily="34" charset="0"/>
              <a:buChar char="•"/>
            </a:pPr>
            <a:r>
              <a:rPr lang="en-US" altLang="en-US" dirty="0"/>
              <a:t>Skip whole bladder component and just cone-down to tumor to 64.8 </a:t>
            </a:r>
            <a:r>
              <a:rPr lang="en-US" altLang="en-US" dirty="0" err="1"/>
              <a:t>Gy</a:t>
            </a:r>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p:nvPr>
        </p:nvSpPr>
        <p:spPr/>
        <p:txBody>
          <a:bodyPr/>
          <a:lstStyle/>
          <a:p>
            <a:pPr eaLnBrk="1" hangingPunct="1"/>
            <a:r>
              <a:rPr lang="en-US" altLang="en-US" sz="2000" smtClean="0"/>
              <a:t>Draw your fields.</a:t>
            </a:r>
          </a:p>
        </p:txBody>
      </p:sp>
      <p:pic>
        <p:nvPicPr>
          <p:cNvPr id="72707" name="Picture 5" descr="Bladder_Fig_3A"/>
          <p:cNvPicPr>
            <a:picLocks noGrp="1" noChangeAspect="1" noChangeArrowheads="1"/>
          </p:cNvPicPr>
          <p:nvPr>
            <p:ph idx="1"/>
          </p:nvPr>
        </p:nvPicPr>
        <p:blipFill>
          <a:blip r:embed="rId2" cstate="print"/>
          <a:srcRect/>
          <a:stretch>
            <a:fillRect/>
          </a:stretch>
        </p:blipFill>
        <p:spPr>
          <a:xfrm>
            <a:off x="1422400" y="0"/>
            <a:ext cx="9144000" cy="6858000"/>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Screen shot 2012-03-11 at 9.23.35 AM.png"/>
          <p:cNvPicPr>
            <a:picLocks noChangeAspect="1"/>
          </p:cNvPicPr>
          <p:nvPr/>
        </p:nvPicPr>
        <p:blipFill>
          <a:blip r:embed="rId2" cstate="print"/>
          <a:srcRect/>
          <a:stretch>
            <a:fillRect/>
          </a:stretch>
        </p:blipFill>
        <p:spPr bwMode="auto">
          <a:xfrm>
            <a:off x="2641600" y="546100"/>
            <a:ext cx="6874933" cy="6235700"/>
          </a:xfrm>
          <a:prstGeom prst="rect">
            <a:avLst/>
          </a:prstGeom>
          <a:noFill/>
          <a:ln w="9525">
            <a:noFill/>
            <a:miter lim="800000"/>
            <a:headEnd/>
            <a:tailEnd/>
          </a:ln>
        </p:spPr>
      </p:pic>
      <p:sp>
        <p:nvSpPr>
          <p:cNvPr id="73731" name="TextBox 3"/>
          <p:cNvSpPr txBox="1">
            <a:spLocks noChangeArrowheads="1"/>
          </p:cNvSpPr>
          <p:nvPr/>
        </p:nvSpPr>
        <p:spPr bwMode="auto">
          <a:xfrm>
            <a:off x="5181600" y="87314"/>
            <a:ext cx="1273297" cy="369332"/>
          </a:xfrm>
          <a:prstGeom prst="rect">
            <a:avLst/>
          </a:prstGeom>
          <a:noFill/>
          <a:ln w="9525">
            <a:noFill/>
            <a:miter lim="800000"/>
            <a:headEnd/>
            <a:tailEnd/>
          </a:ln>
        </p:spPr>
        <p:txBody>
          <a:bodyPr wrap="none">
            <a:spAutoFit/>
          </a:bodyPr>
          <a:lstStyle/>
          <a:p>
            <a:r>
              <a:rPr lang="en-US" altLang="en-US"/>
              <a:t>Small Pelvis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Screen shot 2012-03-11 at 9.27.41 AM.png"/>
          <p:cNvPicPr>
            <a:picLocks noChangeAspect="1"/>
          </p:cNvPicPr>
          <p:nvPr/>
        </p:nvPicPr>
        <p:blipFill>
          <a:blip r:embed="rId2" cstate="print"/>
          <a:srcRect/>
          <a:stretch>
            <a:fillRect/>
          </a:stretch>
        </p:blipFill>
        <p:spPr bwMode="auto">
          <a:xfrm>
            <a:off x="2743200" y="584200"/>
            <a:ext cx="6824133" cy="6197600"/>
          </a:xfrm>
          <a:prstGeom prst="rect">
            <a:avLst/>
          </a:prstGeom>
          <a:noFill/>
          <a:ln w="9525">
            <a:noFill/>
            <a:miter lim="800000"/>
            <a:headEnd/>
            <a:tailEnd/>
          </a:ln>
        </p:spPr>
      </p:pic>
      <p:sp>
        <p:nvSpPr>
          <p:cNvPr id="74755" name="TextBox 2"/>
          <p:cNvSpPr txBox="1">
            <a:spLocks noChangeArrowheads="1"/>
          </p:cNvSpPr>
          <p:nvPr/>
        </p:nvSpPr>
        <p:spPr bwMode="auto">
          <a:xfrm>
            <a:off x="4978400" y="152400"/>
            <a:ext cx="1582484" cy="369332"/>
          </a:xfrm>
          <a:prstGeom prst="rect">
            <a:avLst/>
          </a:prstGeom>
          <a:noFill/>
          <a:ln w="9525">
            <a:noFill/>
            <a:miter lim="800000"/>
            <a:headEnd/>
            <a:tailEnd/>
          </a:ln>
        </p:spPr>
        <p:txBody>
          <a:bodyPr wrap="none">
            <a:spAutoFit/>
          </a:bodyPr>
          <a:lstStyle/>
          <a:p>
            <a:r>
              <a:rPr lang="en-US" altLang="en-US"/>
              <a:t>Whole Bladder</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5" descr="Bladder_Fig_3B"/>
          <p:cNvPicPr>
            <a:picLocks noGrp="1" noChangeAspect="1" noChangeArrowheads="1"/>
          </p:cNvPicPr>
          <p:nvPr>
            <p:ph idx="4294967295"/>
          </p:nvPr>
        </p:nvPicPr>
        <p:blipFill>
          <a:blip r:embed="rId2" cstate="print"/>
          <a:srcRect/>
          <a:stretch>
            <a:fillRect/>
          </a:stretch>
        </p:blipFill>
        <p:spPr>
          <a:xfrm>
            <a:off x="1219200" y="-19050"/>
            <a:ext cx="9347200" cy="6913563"/>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Screen shot 2012-03-11 at 9.25.39 AM.png"/>
          <p:cNvPicPr>
            <a:picLocks noChangeAspect="1"/>
          </p:cNvPicPr>
          <p:nvPr/>
        </p:nvPicPr>
        <p:blipFill>
          <a:blip r:embed="rId2" cstate="print"/>
          <a:srcRect/>
          <a:stretch>
            <a:fillRect/>
          </a:stretch>
        </p:blipFill>
        <p:spPr bwMode="auto">
          <a:xfrm>
            <a:off x="2743200" y="533400"/>
            <a:ext cx="6824133" cy="6172200"/>
          </a:xfrm>
          <a:prstGeom prst="rect">
            <a:avLst/>
          </a:prstGeom>
          <a:noFill/>
          <a:ln w="9525">
            <a:noFill/>
            <a:miter lim="800000"/>
            <a:headEnd/>
            <a:tailEnd/>
          </a:ln>
        </p:spPr>
      </p:pic>
      <p:sp>
        <p:nvSpPr>
          <p:cNvPr id="76803" name="TextBox 2"/>
          <p:cNvSpPr txBox="1">
            <a:spLocks noChangeArrowheads="1"/>
          </p:cNvSpPr>
          <p:nvPr/>
        </p:nvSpPr>
        <p:spPr bwMode="auto">
          <a:xfrm>
            <a:off x="5181600" y="87314"/>
            <a:ext cx="1273297" cy="369332"/>
          </a:xfrm>
          <a:prstGeom prst="rect">
            <a:avLst/>
          </a:prstGeom>
          <a:noFill/>
          <a:ln w="9525">
            <a:noFill/>
            <a:miter lim="800000"/>
            <a:headEnd/>
            <a:tailEnd/>
          </a:ln>
        </p:spPr>
        <p:txBody>
          <a:bodyPr wrap="none">
            <a:spAutoFit/>
          </a:bodyPr>
          <a:lstStyle/>
          <a:p>
            <a:r>
              <a:rPr lang="en-US" altLang="en-US"/>
              <a:t>Small Pelvis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Screen shot 2012-03-11 at 9.30.48 AM.png"/>
          <p:cNvPicPr>
            <a:picLocks noChangeAspect="1"/>
          </p:cNvPicPr>
          <p:nvPr/>
        </p:nvPicPr>
        <p:blipFill>
          <a:blip r:embed="rId2" cstate="print"/>
          <a:srcRect/>
          <a:stretch>
            <a:fillRect/>
          </a:stretch>
        </p:blipFill>
        <p:spPr bwMode="auto">
          <a:xfrm>
            <a:off x="2715684" y="546100"/>
            <a:ext cx="6807200" cy="6159500"/>
          </a:xfrm>
          <a:prstGeom prst="rect">
            <a:avLst/>
          </a:prstGeom>
          <a:noFill/>
          <a:ln w="9525">
            <a:noFill/>
            <a:miter lim="800000"/>
            <a:headEnd/>
            <a:tailEnd/>
          </a:ln>
        </p:spPr>
      </p:pic>
      <p:sp>
        <p:nvSpPr>
          <p:cNvPr id="77827" name="TextBox 2"/>
          <p:cNvSpPr txBox="1">
            <a:spLocks noChangeArrowheads="1"/>
          </p:cNvSpPr>
          <p:nvPr/>
        </p:nvSpPr>
        <p:spPr bwMode="auto">
          <a:xfrm>
            <a:off x="4978400" y="152400"/>
            <a:ext cx="1582484" cy="369332"/>
          </a:xfrm>
          <a:prstGeom prst="rect">
            <a:avLst/>
          </a:prstGeom>
          <a:noFill/>
          <a:ln w="9525">
            <a:noFill/>
            <a:miter lim="800000"/>
            <a:headEnd/>
            <a:tailEnd/>
          </a:ln>
        </p:spPr>
        <p:txBody>
          <a:bodyPr wrap="none">
            <a:spAutoFit/>
          </a:bodyPr>
          <a:lstStyle/>
          <a:p>
            <a:r>
              <a:rPr lang="en-US" altLang="en-US"/>
              <a:t>Whole Bladder</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p:cNvSpPr>
          <p:nvPr>
            <p:ph type="title"/>
          </p:nvPr>
        </p:nvSpPr>
        <p:spPr/>
        <p:txBody>
          <a:bodyPr/>
          <a:lstStyle/>
          <a:p>
            <a:r>
              <a:rPr lang="en-US" altLang="en-US" smtClean="0"/>
              <a:t>Epidemiology</a:t>
            </a:r>
          </a:p>
        </p:txBody>
      </p:sp>
      <p:sp>
        <p:nvSpPr>
          <p:cNvPr id="15363" name="Rectangle 6"/>
          <p:cNvSpPr>
            <a:spLocks noChangeArrowheads="1"/>
          </p:cNvSpPr>
          <p:nvPr/>
        </p:nvSpPr>
        <p:spPr bwMode="auto">
          <a:xfrm>
            <a:off x="3048000" y="279400"/>
            <a:ext cx="6096000" cy="923330"/>
          </a:xfrm>
          <a:prstGeom prst="rect">
            <a:avLst/>
          </a:prstGeom>
          <a:noFill/>
          <a:ln w="57150">
            <a:noFill/>
            <a:miter lim="800000"/>
            <a:headEnd/>
            <a:tailEnd/>
          </a:ln>
        </p:spPr>
        <p:txBody>
          <a:bodyPr>
            <a:spAutoFit/>
          </a:bodyPr>
          <a:lstStyle/>
          <a:p>
            <a:endParaRPr lang="en-US" altLang="en-US">
              <a:solidFill>
                <a:srgbClr val="000000"/>
              </a:solidFill>
            </a:endParaRPr>
          </a:p>
          <a:p>
            <a:endParaRPr lang="en-US" altLang="en-US">
              <a:solidFill>
                <a:srgbClr val="000000"/>
              </a:solidFill>
            </a:endParaRPr>
          </a:p>
          <a:p>
            <a:endParaRPr lang="en-US" altLang="en-US">
              <a:solidFill>
                <a:srgbClr val="000000"/>
              </a:solidFill>
            </a:endParaRPr>
          </a:p>
        </p:txBody>
      </p:sp>
      <p:sp>
        <p:nvSpPr>
          <p:cNvPr id="15364" name="Rectangle 7"/>
          <p:cNvSpPr>
            <a:spLocks noGrp="1"/>
          </p:cNvSpPr>
          <p:nvPr>
            <p:ph type="body" idx="1"/>
          </p:nvPr>
        </p:nvSpPr>
        <p:spPr>
          <a:noFill/>
        </p:spPr>
        <p:txBody>
          <a:bodyPr>
            <a:normAutofit fontScale="92500" lnSpcReduction="20000"/>
          </a:bodyPr>
          <a:lstStyle/>
          <a:p>
            <a:pPr>
              <a:lnSpc>
                <a:spcPct val="80000"/>
              </a:lnSpc>
            </a:pPr>
            <a:r>
              <a:rPr lang="en-US" altLang="en-US" sz="1800" smtClean="0">
                <a:solidFill>
                  <a:srgbClr val="000000"/>
                </a:solidFill>
              </a:rPr>
              <a:t>Per year: 69,250 new cases in US (2011 ACS estimate); 14,990 deaths</a:t>
            </a:r>
          </a:p>
          <a:p>
            <a:pPr>
              <a:lnSpc>
                <a:spcPct val="80000"/>
              </a:lnSpc>
            </a:pPr>
            <a:endParaRPr lang="en-US" altLang="en-US" sz="1800" smtClean="0">
              <a:solidFill>
                <a:srgbClr val="000000"/>
              </a:solidFill>
            </a:endParaRPr>
          </a:p>
          <a:p>
            <a:pPr>
              <a:lnSpc>
                <a:spcPct val="80000"/>
              </a:lnSpc>
            </a:pPr>
            <a:r>
              <a:rPr lang="en-US" altLang="en-US" sz="1800" smtClean="0">
                <a:solidFill>
                  <a:srgbClr val="000000"/>
                </a:solidFill>
              </a:rPr>
              <a:t>Average age 73 y/o; M:F 3:1</a:t>
            </a:r>
            <a:r>
              <a:rPr lang="en-US" altLang="en-US" sz="1800" smtClean="0"/>
              <a:t> (4</a:t>
            </a:r>
            <a:r>
              <a:rPr lang="en-US" altLang="en-US" sz="1800" baseline="30000" smtClean="0"/>
              <a:t>th</a:t>
            </a:r>
            <a:r>
              <a:rPr lang="en-US" altLang="en-US" sz="1800" smtClean="0"/>
              <a:t> most common ca in US men)</a:t>
            </a:r>
          </a:p>
          <a:p>
            <a:pPr>
              <a:lnSpc>
                <a:spcPct val="80000"/>
              </a:lnSpc>
            </a:pPr>
            <a:endParaRPr lang="en-US" altLang="en-US" sz="1800" smtClean="0">
              <a:solidFill>
                <a:srgbClr val="000000"/>
              </a:solidFill>
            </a:endParaRPr>
          </a:p>
          <a:p>
            <a:pPr>
              <a:lnSpc>
                <a:spcPct val="80000"/>
              </a:lnSpc>
            </a:pPr>
            <a:r>
              <a:rPr lang="en-US" altLang="en-US" sz="1800" smtClean="0">
                <a:solidFill>
                  <a:srgbClr val="000000"/>
                </a:solidFill>
              </a:rPr>
              <a:t>Risk Factors: </a:t>
            </a:r>
          </a:p>
          <a:p>
            <a:pPr lvl="1">
              <a:lnSpc>
                <a:spcPct val="80000"/>
              </a:lnSpc>
            </a:pPr>
            <a:r>
              <a:rPr lang="en-US" altLang="en-US" sz="1600" b="1" smtClean="0">
                <a:solidFill>
                  <a:srgbClr val="000000"/>
                </a:solidFill>
              </a:rPr>
              <a:t>Smoking</a:t>
            </a:r>
          </a:p>
          <a:p>
            <a:pPr lvl="1">
              <a:lnSpc>
                <a:spcPct val="80000"/>
              </a:lnSpc>
            </a:pPr>
            <a:r>
              <a:rPr lang="en-US" altLang="en-US" sz="1600" smtClean="0">
                <a:solidFill>
                  <a:srgbClr val="000000"/>
                </a:solidFill>
              </a:rPr>
              <a:t>Chemical exposure (dyes, rubber, plastics)</a:t>
            </a:r>
          </a:p>
          <a:p>
            <a:pPr lvl="1">
              <a:lnSpc>
                <a:spcPct val="80000"/>
              </a:lnSpc>
            </a:pPr>
            <a:r>
              <a:rPr lang="en-US" altLang="en-US" sz="1600" smtClean="0">
                <a:solidFill>
                  <a:srgbClr val="000000"/>
                </a:solidFill>
              </a:rPr>
              <a:t>Chronic irritation (UTI, catheterization, Schisto)</a:t>
            </a:r>
          </a:p>
          <a:p>
            <a:pPr lvl="1">
              <a:lnSpc>
                <a:spcPct val="80000"/>
              </a:lnSpc>
            </a:pPr>
            <a:r>
              <a:rPr lang="en-US" altLang="en-US" sz="1600" smtClean="0">
                <a:solidFill>
                  <a:srgbClr val="000000"/>
                </a:solidFill>
              </a:rPr>
              <a:t>Cytoxan</a:t>
            </a:r>
          </a:p>
          <a:p>
            <a:pPr>
              <a:lnSpc>
                <a:spcPct val="80000"/>
              </a:lnSpc>
            </a:pPr>
            <a:endParaRPr lang="en-US" altLang="en-US" sz="1800" smtClean="0">
              <a:solidFill>
                <a:srgbClr val="000000"/>
              </a:solidFill>
            </a:endParaRPr>
          </a:p>
          <a:p>
            <a:pPr>
              <a:lnSpc>
                <a:spcPct val="80000"/>
              </a:lnSpc>
            </a:pPr>
            <a:r>
              <a:rPr lang="en-US" altLang="en-US" sz="1800" smtClean="0">
                <a:solidFill>
                  <a:srgbClr val="000000"/>
                </a:solidFill>
              </a:rPr>
              <a:t>Histology: Urothelial carcinoma most common (&gt;97%), squamous, or adenocarcinoma rare</a:t>
            </a:r>
          </a:p>
          <a:p>
            <a:pPr>
              <a:lnSpc>
                <a:spcPct val="80000"/>
              </a:lnSpc>
            </a:pPr>
            <a:endParaRPr lang="en-US" altLang="en-US" sz="1800" smtClean="0">
              <a:solidFill>
                <a:srgbClr val="000000"/>
              </a:solidFill>
            </a:endParaRPr>
          </a:p>
          <a:p>
            <a:pPr>
              <a:lnSpc>
                <a:spcPct val="80000"/>
              </a:lnSpc>
            </a:pPr>
            <a:r>
              <a:rPr lang="en-US" altLang="en-US" sz="1800" smtClean="0">
                <a:solidFill>
                  <a:srgbClr val="000000"/>
                </a:solidFill>
              </a:rPr>
              <a:t>On initial diagnosis: </a:t>
            </a:r>
          </a:p>
          <a:p>
            <a:pPr lvl="1">
              <a:lnSpc>
                <a:spcPct val="80000"/>
              </a:lnSpc>
            </a:pPr>
            <a:r>
              <a:rPr lang="en-US" altLang="en-US" sz="1800" smtClean="0">
                <a:solidFill>
                  <a:srgbClr val="000000"/>
                </a:solidFill>
              </a:rPr>
              <a:t>70-75% non-muscle invasive (superficial)</a:t>
            </a:r>
          </a:p>
          <a:p>
            <a:pPr lvl="1">
              <a:lnSpc>
                <a:spcPct val="80000"/>
              </a:lnSpc>
            </a:pPr>
            <a:r>
              <a:rPr lang="en-US" altLang="en-US" sz="1800" smtClean="0">
                <a:solidFill>
                  <a:srgbClr val="000000"/>
                </a:solidFill>
              </a:rPr>
              <a:t>20-25% muscle-invasive</a:t>
            </a:r>
          </a:p>
          <a:p>
            <a:pPr lvl="1">
              <a:lnSpc>
                <a:spcPct val="80000"/>
              </a:lnSpc>
            </a:pPr>
            <a:r>
              <a:rPr lang="en-US" altLang="en-US" sz="1800" smtClean="0">
                <a:solidFill>
                  <a:srgbClr val="000000"/>
                </a:solidFill>
              </a:rPr>
              <a:t>5% metastatic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Screen shot 2012-03-11 at 9.35.10 AM.png"/>
          <p:cNvPicPr>
            <a:picLocks noChangeAspect="1"/>
          </p:cNvPicPr>
          <p:nvPr/>
        </p:nvPicPr>
        <p:blipFill>
          <a:blip r:embed="rId2" cstate="print"/>
          <a:srcRect/>
          <a:stretch>
            <a:fillRect/>
          </a:stretch>
        </p:blipFill>
        <p:spPr bwMode="auto">
          <a:xfrm>
            <a:off x="2540000" y="609600"/>
            <a:ext cx="6807200" cy="6184900"/>
          </a:xfrm>
          <a:prstGeom prst="rect">
            <a:avLst/>
          </a:prstGeom>
          <a:noFill/>
          <a:ln w="9525">
            <a:noFill/>
            <a:miter lim="800000"/>
            <a:headEnd/>
            <a:tailEnd/>
          </a:ln>
        </p:spPr>
      </p:pic>
      <p:sp>
        <p:nvSpPr>
          <p:cNvPr id="78851" name="TextBox 2"/>
          <p:cNvSpPr txBox="1">
            <a:spLocks noChangeArrowheads="1"/>
          </p:cNvSpPr>
          <p:nvPr/>
        </p:nvSpPr>
        <p:spPr bwMode="auto">
          <a:xfrm>
            <a:off x="4847168" y="163514"/>
            <a:ext cx="1376467" cy="369332"/>
          </a:xfrm>
          <a:prstGeom prst="rect">
            <a:avLst/>
          </a:prstGeom>
          <a:noFill/>
          <a:ln w="9525">
            <a:noFill/>
            <a:miter lim="800000"/>
            <a:headEnd/>
            <a:tailEnd/>
          </a:ln>
        </p:spPr>
        <p:txBody>
          <a:bodyPr wrap="none">
            <a:spAutoFit/>
          </a:bodyPr>
          <a:lstStyle/>
          <a:p>
            <a:r>
              <a:rPr lang="en-US" altLang="en-US"/>
              <a:t>Tumor Boost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p:cNvPicPr>
          <p:nvPr/>
        </p:nvPicPr>
        <p:blipFill>
          <a:blip r:embed="rId2" cstate="print"/>
          <a:srcRect/>
          <a:stretch>
            <a:fillRect/>
          </a:stretch>
        </p:blipFill>
        <p:spPr bwMode="auto">
          <a:xfrm>
            <a:off x="0" y="1"/>
            <a:ext cx="12192000" cy="6697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p:cNvPicPr>
          <p:nvPr/>
        </p:nvPicPr>
        <p:blipFill>
          <a:blip r:embed="rId2" cstate="print"/>
          <a:srcRect/>
          <a:stretch>
            <a:fillRect/>
          </a:stretch>
        </p:blipFill>
        <p:spPr bwMode="auto">
          <a:xfrm>
            <a:off x="3048000" y="38101"/>
            <a:ext cx="6096000" cy="684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4"/>
          <p:cNvSpPr>
            <a:spLocks noGrp="1"/>
          </p:cNvSpPr>
          <p:nvPr>
            <p:ph type="title"/>
          </p:nvPr>
        </p:nvSpPr>
        <p:spPr/>
        <p:txBody>
          <a:bodyPr/>
          <a:lstStyle/>
          <a:p>
            <a:r>
              <a:rPr lang="en-US" altLang="en-US" smtClean="0"/>
              <a:t>Dose Constraints (RTOG 0712)</a:t>
            </a:r>
          </a:p>
        </p:txBody>
      </p:sp>
      <p:sp>
        <p:nvSpPr>
          <p:cNvPr id="6" name="Content Placeholder 5"/>
          <p:cNvSpPr>
            <a:spLocks noGrp="1"/>
          </p:cNvSpPr>
          <p:nvPr>
            <p:ph idx="1"/>
          </p:nvPr>
        </p:nvSpPr>
        <p:spPr/>
        <p:txBody>
          <a:bodyPr/>
          <a:lstStyle/>
          <a:p>
            <a:r>
              <a:rPr lang="en-US" altLang="en-US" smtClean="0"/>
              <a:t>Rectum</a:t>
            </a:r>
          </a:p>
          <a:p>
            <a:pPr lvl="1"/>
            <a:r>
              <a:rPr lang="en-US" altLang="en-US" smtClean="0"/>
              <a:t>V30 &lt;50%</a:t>
            </a:r>
          </a:p>
          <a:p>
            <a:pPr lvl="1"/>
            <a:r>
              <a:rPr lang="en-US" altLang="en-US" smtClean="0"/>
              <a:t>V55 &lt;10%</a:t>
            </a:r>
          </a:p>
          <a:p>
            <a:pPr lvl="1"/>
            <a:endParaRPr lang="en-US" altLang="en-US" smtClean="0"/>
          </a:p>
          <a:p>
            <a:r>
              <a:rPr lang="en-US" altLang="en-US" smtClean="0"/>
              <a:t>Femoral heads</a:t>
            </a:r>
          </a:p>
          <a:p>
            <a:pPr lvl="1"/>
            <a:r>
              <a:rPr lang="en-US" altLang="en-US" smtClean="0"/>
              <a:t>V50 &lt;20%</a:t>
            </a:r>
          </a:p>
        </p:txBody>
      </p:sp>
      <p:pic>
        <p:nvPicPr>
          <p:cNvPr id="81924" name="Picture 3"/>
          <p:cNvPicPr>
            <a:picLocks noChangeAspect="1" noChangeArrowheads="1"/>
          </p:cNvPicPr>
          <p:nvPr/>
        </p:nvPicPr>
        <p:blipFill>
          <a:blip r:embed="rId2" cstate="print"/>
          <a:srcRect/>
          <a:stretch>
            <a:fillRect/>
          </a:stretch>
        </p:blipFill>
        <p:spPr bwMode="auto">
          <a:xfrm>
            <a:off x="101600" y="4724400"/>
            <a:ext cx="12065000" cy="1981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smtClean="0"/>
              <a:t>Dose Constraints (MSKCC)</a:t>
            </a:r>
          </a:p>
        </p:txBody>
      </p:sp>
      <p:pic>
        <p:nvPicPr>
          <p:cNvPr id="82947" name="Picture 2"/>
          <p:cNvPicPr>
            <a:picLocks noChangeAspect="1" noChangeArrowheads="1"/>
          </p:cNvPicPr>
          <p:nvPr/>
        </p:nvPicPr>
        <p:blipFill>
          <a:blip r:embed="rId2" cstate="print"/>
          <a:srcRect/>
          <a:stretch>
            <a:fillRect/>
          </a:stretch>
        </p:blipFill>
        <p:spPr bwMode="auto">
          <a:xfrm>
            <a:off x="1117601" y="1295401"/>
            <a:ext cx="9690100" cy="2867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smtClean="0"/>
              <a:t>Another option for bimodality (chemoRT)</a:t>
            </a:r>
          </a:p>
        </p:txBody>
      </p:sp>
      <p:pic>
        <p:nvPicPr>
          <p:cNvPr id="83971" name="Picture 2"/>
          <p:cNvPicPr>
            <a:picLocks noChangeAspect="1" noChangeArrowheads="1"/>
          </p:cNvPicPr>
          <p:nvPr/>
        </p:nvPicPr>
        <p:blipFill>
          <a:blip r:embed="rId2" cstate="print"/>
          <a:srcRect/>
          <a:stretch>
            <a:fillRect/>
          </a:stretch>
        </p:blipFill>
        <p:spPr bwMode="auto">
          <a:xfrm>
            <a:off x="609600" y="1524001"/>
            <a:ext cx="10820400" cy="2200275"/>
          </a:xfrm>
          <a:prstGeom prst="rect">
            <a:avLst/>
          </a:prstGeom>
          <a:noFill/>
          <a:ln w="9525">
            <a:noFill/>
            <a:miter lim="800000"/>
            <a:headEnd/>
            <a:tailEnd/>
          </a:ln>
        </p:spPr>
      </p:pic>
      <p:sp>
        <p:nvSpPr>
          <p:cNvPr id="83972" name="TextBox 3"/>
          <p:cNvSpPr txBox="1">
            <a:spLocks noChangeArrowheads="1"/>
          </p:cNvSpPr>
          <p:nvPr/>
        </p:nvSpPr>
        <p:spPr bwMode="auto">
          <a:xfrm>
            <a:off x="711200" y="4038601"/>
            <a:ext cx="9042400" cy="2585323"/>
          </a:xfrm>
          <a:prstGeom prst="rect">
            <a:avLst/>
          </a:prstGeom>
          <a:noFill/>
          <a:ln w="9525">
            <a:noFill/>
            <a:miter lim="800000"/>
            <a:headEnd/>
            <a:tailEnd/>
          </a:ln>
        </p:spPr>
        <p:txBody>
          <a:bodyPr>
            <a:spAutoFit/>
          </a:bodyPr>
          <a:lstStyle/>
          <a:p>
            <a:r>
              <a:rPr lang="en-US" altLang="en-US" b="1"/>
              <a:t>Standard RT (Control):  </a:t>
            </a:r>
            <a:r>
              <a:rPr lang="en-US" altLang="en-US"/>
              <a:t>PTV was outer bladder wall plus extravesical extent of tumor + 1.5cm. Used anterior and 2 lateral fields to encompass PTV in 95% isodose line.  Treated to 64 Gy in 2 Gy fractions (could also use 55 Gy in 20 fractions).</a:t>
            </a:r>
          </a:p>
          <a:p>
            <a:endParaRPr lang="en-US" altLang="en-US"/>
          </a:p>
          <a:p>
            <a:r>
              <a:rPr lang="en-US" altLang="en-US" b="1"/>
              <a:t>Reduced Volume (Experimental): </a:t>
            </a:r>
            <a:r>
              <a:rPr lang="en-US" altLang="en-US"/>
              <a:t> PTV1 was same as standard RT.  PTV 2 was gross tumor volume (as seen on MRI/CT with guidance of surgical bladder map) plus 1.5 cm.  100% of prescribed dose to PTV 2 and 80% to PTV 1.  </a:t>
            </a:r>
          </a:p>
          <a:p>
            <a:endParaRPr lang="en-US" altLang="en-US"/>
          </a:p>
          <a:p>
            <a:endParaRPr lang="en-US"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Autofit/>
          </a:bodyPr>
          <a:lstStyle/>
          <a:p>
            <a:r>
              <a:rPr lang="en-US" sz="2800" dirty="0"/>
              <a:t>CT Simulation</a:t>
            </a:r>
          </a:p>
          <a:p>
            <a:pPr lvl="1"/>
            <a:r>
              <a:rPr lang="en-US" b="1" dirty="0"/>
              <a:t>Empty bladder for first part 40-50.4Gy</a:t>
            </a:r>
          </a:p>
          <a:p>
            <a:pPr lvl="1"/>
            <a:r>
              <a:rPr lang="en-US" b="1" dirty="0"/>
              <a:t>Boost tumor – some say just treat empty bladder and just treat almost all bladder (80% of dose to the uninvolved bladder if can separate)</a:t>
            </a:r>
          </a:p>
          <a:p>
            <a:pPr lvl="1"/>
            <a:r>
              <a:rPr lang="en-US" b="1" dirty="0"/>
              <a:t>Boost tumor If localized tumor – some say do full bladder and localize the TURBT site with fiducials (spare bowel more)</a:t>
            </a:r>
          </a:p>
        </p:txBody>
      </p:sp>
      <p:sp>
        <p:nvSpPr>
          <p:cNvPr id="4" name="Slide Number Placeholder 3"/>
          <p:cNvSpPr>
            <a:spLocks noGrp="1"/>
          </p:cNvSpPr>
          <p:nvPr>
            <p:ph type="sldNum" sz="quarter" idx="11"/>
          </p:nvPr>
        </p:nvSpPr>
        <p:spPr/>
        <p:txBody>
          <a:bodyPr/>
          <a:lstStyle/>
          <a:p>
            <a:fld id="{23750D03-48AD-2741-AECD-41D901562598}" type="slidenum">
              <a:rPr lang="en-US" smtClean="0"/>
              <a:pPr/>
              <a:t>46</a:t>
            </a:fld>
            <a:endParaRPr lang="en-US" dirty="0"/>
          </a:p>
        </p:txBody>
      </p:sp>
      <p:sp>
        <p:nvSpPr>
          <p:cNvPr id="3" name="Title 2">
            <a:extLst>
              <a:ext uri="{FF2B5EF4-FFF2-40B4-BE49-F238E27FC236}">
                <a16:creationId xmlns:a16="http://schemas.microsoft.com/office/drawing/2014/main" id="{BEEA4977-AE39-4C0B-8992-1A4049ABDA3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19962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845943" y="1608670"/>
            <a:ext cx="8514082" cy="4028153"/>
          </a:xfrm>
        </p:spPr>
        <p:txBody>
          <a:bodyPr>
            <a:noAutofit/>
          </a:bodyPr>
          <a:lstStyle/>
          <a:p>
            <a:pPr marL="0" indent="0">
              <a:buNone/>
              <a:defRPr/>
            </a:pPr>
            <a:r>
              <a:rPr lang="en-US" sz="2800" dirty="0"/>
              <a:t>RTOG 0712/US Protocol</a:t>
            </a:r>
          </a:p>
          <a:p>
            <a:pPr lvl="1">
              <a:defRPr/>
            </a:pPr>
            <a:r>
              <a:rPr lang="en-US" u="sng" dirty="0"/>
              <a:t>Small Pelvic Fields</a:t>
            </a:r>
            <a:r>
              <a:rPr lang="en-US" dirty="0"/>
              <a:t>: </a:t>
            </a:r>
            <a:r>
              <a:rPr lang="en-US" dirty="0" err="1"/>
              <a:t>CTV</a:t>
            </a:r>
            <a:r>
              <a:rPr lang="en-US" baseline="-25000" dirty="0" err="1"/>
              <a:t>pelvis</a:t>
            </a:r>
            <a:r>
              <a:rPr lang="en-US" dirty="0"/>
              <a:t> includes </a:t>
            </a:r>
            <a:r>
              <a:rPr lang="en-US" dirty="0" err="1"/>
              <a:t>CTV</a:t>
            </a:r>
            <a:r>
              <a:rPr lang="en-US" baseline="-25000" dirty="0" err="1"/>
              <a:t>bladder</a:t>
            </a:r>
            <a:r>
              <a:rPr lang="en-US" dirty="0"/>
              <a:t> (2 cm expansion of bladder), prostate and prostatic urethra, and nodes (II, EI, obturator). </a:t>
            </a:r>
            <a:r>
              <a:rPr lang="en-US" b="1" dirty="0"/>
              <a:t>Use 4 fields (AP/PA and opposed </a:t>
            </a:r>
            <a:r>
              <a:rPr lang="en-US" b="1" dirty="0" err="1"/>
              <a:t>lats</a:t>
            </a:r>
            <a:r>
              <a:rPr lang="en-US" b="1" dirty="0"/>
              <a:t>), with bladder empty</a:t>
            </a:r>
          </a:p>
          <a:p>
            <a:pPr lvl="2">
              <a:defRPr/>
            </a:pPr>
            <a:r>
              <a:rPr lang="en-US" sz="1400" dirty="0"/>
              <a:t>AP/PA: mid-sacrum (anterior aspect of S2-S3) to bottom of </a:t>
            </a:r>
            <a:r>
              <a:rPr lang="en-US" sz="1400" dirty="0" err="1"/>
              <a:t>obturator</a:t>
            </a:r>
            <a:r>
              <a:rPr lang="en-US" sz="1400" dirty="0"/>
              <a:t> pole Laterally, extend 1.5 cm beyond widest point of the bony margin.</a:t>
            </a:r>
          </a:p>
          <a:p>
            <a:pPr lvl="2">
              <a:defRPr/>
            </a:pPr>
            <a:r>
              <a:rPr lang="en-US" sz="1600" dirty="0" err="1"/>
              <a:t>Lats</a:t>
            </a:r>
            <a:r>
              <a:rPr lang="en-US" sz="1600" dirty="0"/>
              <a:t>: Ant and post boundaries are 2 cm beyond the “</a:t>
            </a:r>
            <a:r>
              <a:rPr lang="en-US" sz="1600" dirty="0" err="1"/>
              <a:t>CTV</a:t>
            </a:r>
            <a:r>
              <a:rPr lang="en-US" sz="1600" baseline="-25000" dirty="0" err="1"/>
              <a:t>pelvis</a:t>
            </a:r>
            <a:r>
              <a:rPr lang="en-US" sz="1600" dirty="0"/>
              <a:t>”</a:t>
            </a:r>
            <a:endParaRPr lang="en-US" u="sng" dirty="0"/>
          </a:p>
          <a:p>
            <a:pPr lvl="1">
              <a:defRPr/>
            </a:pPr>
            <a:r>
              <a:rPr lang="en-US" dirty="0"/>
              <a:t>These are treated with bladder empty.</a:t>
            </a:r>
          </a:p>
          <a:p>
            <a:pPr lvl="1">
              <a:defRPr/>
            </a:pPr>
            <a:r>
              <a:rPr lang="en-US" b="1" dirty="0"/>
              <a:t>IMRT was not allowed on this trial due to concerns about missing!</a:t>
            </a:r>
          </a:p>
          <a:p>
            <a:endParaRPr lang="en-US" sz="2400" dirty="0"/>
          </a:p>
        </p:txBody>
      </p:sp>
      <p:sp>
        <p:nvSpPr>
          <p:cNvPr id="4" name="Slide Number Placeholder 3"/>
          <p:cNvSpPr>
            <a:spLocks noGrp="1"/>
          </p:cNvSpPr>
          <p:nvPr>
            <p:ph type="sldNum" sz="quarter" idx="11"/>
          </p:nvPr>
        </p:nvSpPr>
        <p:spPr/>
        <p:txBody>
          <a:bodyPr/>
          <a:lstStyle/>
          <a:p>
            <a:fld id="{23750D03-48AD-2741-AECD-41D901562598}" type="slidenum">
              <a:rPr lang="en-US" smtClean="0"/>
              <a:pPr/>
              <a:t>47</a:t>
            </a:fld>
            <a:endParaRPr lang="en-US" dirty="0"/>
          </a:p>
        </p:txBody>
      </p:sp>
      <p:sp>
        <p:nvSpPr>
          <p:cNvPr id="3" name="Title 2">
            <a:extLst>
              <a:ext uri="{FF2B5EF4-FFF2-40B4-BE49-F238E27FC236}">
                <a16:creationId xmlns:a16="http://schemas.microsoft.com/office/drawing/2014/main" id="{2F1B391C-BE29-442A-8E59-C713FC1B608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89755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845943" y="1608670"/>
            <a:ext cx="8514082" cy="4028153"/>
          </a:xfrm>
        </p:spPr>
        <p:txBody>
          <a:bodyPr>
            <a:noAutofit/>
          </a:bodyPr>
          <a:lstStyle/>
          <a:p>
            <a:pPr marL="0" indent="0">
              <a:buNone/>
              <a:defRPr/>
            </a:pPr>
            <a:r>
              <a:rPr lang="en-US" sz="2800" dirty="0"/>
              <a:t>RTOG 0712/US Protocol</a:t>
            </a:r>
          </a:p>
          <a:p>
            <a:pPr lvl="1">
              <a:defRPr/>
            </a:pPr>
            <a:r>
              <a:rPr lang="en-US" u="sng" dirty="0"/>
              <a:t>Boost Fields</a:t>
            </a:r>
            <a:r>
              <a:rPr lang="en-US" dirty="0"/>
              <a:t>: The tumor volume is derived from clinical information, ideally with </a:t>
            </a:r>
            <a:r>
              <a:rPr lang="en-US" dirty="0" err="1"/>
              <a:t>fiducials</a:t>
            </a:r>
            <a:r>
              <a:rPr lang="en-US" dirty="0"/>
              <a:t>. Classically used opposed laterals, but 0712 states that variety of field arrangements are permitted so long as a 2 cm margin around the GTV is covered. It does note that efforts should be taken to minimize dose to uninvolved bladder. </a:t>
            </a:r>
            <a:endParaRPr lang="en-US" sz="2400" dirty="0"/>
          </a:p>
          <a:p>
            <a:pPr lvl="1">
              <a:defRPr/>
            </a:pPr>
            <a:r>
              <a:rPr lang="en-US" dirty="0"/>
              <a:t>These don’t have to be treated with bladder full, though sometimes contrast is given to enhance visibility</a:t>
            </a:r>
          </a:p>
          <a:p>
            <a:pPr lvl="1">
              <a:defRPr/>
            </a:pPr>
            <a:endParaRPr lang="en-US" b="1" dirty="0"/>
          </a:p>
          <a:p>
            <a:pPr lvl="1">
              <a:defRPr/>
            </a:pPr>
            <a:r>
              <a:rPr lang="en-US" b="1" dirty="0" err="1"/>
              <a:t>CTVPelvis</a:t>
            </a:r>
            <a:r>
              <a:rPr lang="en-US" b="1" dirty="0"/>
              <a:t>: </a:t>
            </a:r>
            <a:r>
              <a:rPr lang="en-US" b="1" dirty="0">
                <a:sym typeface="Wingdings" panose="05000000000000000000" pitchFamily="2" charset="2"/>
              </a:rPr>
              <a:t>Gets 44 </a:t>
            </a:r>
            <a:r>
              <a:rPr lang="en-US" b="1" dirty="0" err="1">
                <a:sym typeface="Wingdings" panose="05000000000000000000" pitchFamily="2" charset="2"/>
              </a:rPr>
              <a:t>Gy</a:t>
            </a:r>
            <a:r>
              <a:rPr lang="en-US" b="1" dirty="0">
                <a:sym typeface="Wingdings" panose="05000000000000000000" pitchFamily="2" charset="2"/>
              </a:rPr>
              <a:t>. Fields are 2 cm from this</a:t>
            </a:r>
          </a:p>
          <a:p>
            <a:pPr lvl="1">
              <a:defRPr/>
            </a:pPr>
            <a:r>
              <a:rPr lang="en-US" b="1" dirty="0" err="1">
                <a:sym typeface="Wingdings" panose="05000000000000000000" pitchFamily="2" charset="2"/>
              </a:rPr>
              <a:t>CTVBladder</a:t>
            </a:r>
            <a:r>
              <a:rPr lang="en-US" b="1" dirty="0">
                <a:sym typeface="Wingdings" panose="05000000000000000000" pitchFamily="2" charset="2"/>
              </a:rPr>
              <a:t>: Gets 52 </a:t>
            </a:r>
            <a:r>
              <a:rPr lang="en-US" b="1" dirty="0" err="1">
                <a:sym typeface="Wingdings" panose="05000000000000000000" pitchFamily="2" charset="2"/>
              </a:rPr>
              <a:t>Gy</a:t>
            </a:r>
            <a:r>
              <a:rPr lang="en-US" b="1" dirty="0">
                <a:sym typeface="Wingdings" panose="05000000000000000000" pitchFamily="2" charset="2"/>
              </a:rPr>
              <a:t>. Fields are 2 cm from this (80%)</a:t>
            </a:r>
          </a:p>
          <a:p>
            <a:pPr lvl="1">
              <a:defRPr/>
            </a:pPr>
            <a:r>
              <a:rPr lang="en-US" b="1" dirty="0" err="1">
                <a:sym typeface="Wingdings" panose="05000000000000000000" pitchFamily="2" charset="2"/>
              </a:rPr>
              <a:t>CTVBoost</a:t>
            </a:r>
            <a:r>
              <a:rPr lang="en-US" b="1" dirty="0">
                <a:sym typeface="Wingdings" panose="05000000000000000000" pitchFamily="2" charset="2"/>
              </a:rPr>
              <a:t>: Gets 64 </a:t>
            </a:r>
            <a:r>
              <a:rPr lang="en-US" b="1" dirty="0" err="1">
                <a:sym typeface="Wingdings" panose="05000000000000000000" pitchFamily="2" charset="2"/>
              </a:rPr>
              <a:t>Gy</a:t>
            </a:r>
            <a:r>
              <a:rPr lang="en-US" b="1" dirty="0">
                <a:sym typeface="Wingdings" panose="05000000000000000000" pitchFamily="2" charset="2"/>
              </a:rPr>
              <a:t>. Fields are 2 cm from this</a:t>
            </a:r>
          </a:p>
          <a:p>
            <a:pPr lvl="1">
              <a:defRPr/>
            </a:pPr>
            <a:endParaRPr lang="en-US" dirty="0"/>
          </a:p>
        </p:txBody>
      </p:sp>
      <p:sp>
        <p:nvSpPr>
          <p:cNvPr id="4" name="Slide Number Placeholder 3"/>
          <p:cNvSpPr>
            <a:spLocks noGrp="1"/>
          </p:cNvSpPr>
          <p:nvPr>
            <p:ph type="sldNum" sz="quarter" idx="11"/>
          </p:nvPr>
        </p:nvSpPr>
        <p:spPr/>
        <p:txBody>
          <a:bodyPr/>
          <a:lstStyle/>
          <a:p>
            <a:fld id="{23750D03-48AD-2741-AECD-41D901562598}" type="slidenum">
              <a:rPr lang="en-US" smtClean="0"/>
              <a:pPr/>
              <a:t>48</a:t>
            </a:fld>
            <a:endParaRPr lang="en-US" dirty="0"/>
          </a:p>
        </p:txBody>
      </p:sp>
      <p:sp>
        <p:nvSpPr>
          <p:cNvPr id="3" name="Title 2">
            <a:extLst>
              <a:ext uri="{FF2B5EF4-FFF2-40B4-BE49-F238E27FC236}">
                <a16:creationId xmlns:a16="http://schemas.microsoft.com/office/drawing/2014/main" id="{E0B6A2EF-36C6-4FDA-A4BD-620A27825AC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021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C202DA-4DC7-4937-9C57-80A6BBC10385}"/>
              </a:ext>
            </a:extLst>
          </p:cNvPr>
          <p:cNvSpPr>
            <a:spLocks noGrp="1"/>
          </p:cNvSpPr>
          <p:nvPr>
            <p:ph type="title"/>
          </p:nvPr>
        </p:nvSpPr>
        <p:spPr/>
        <p:txBody>
          <a:bodyPr/>
          <a:lstStyle/>
          <a:p>
            <a:endParaRPr lang="en-US"/>
          </a:p>
        </p:txBody>
      </p:sp>
      <p:sp>
        <p:nvSpPr>
          <p:cNvPr id="7" name="Content Placeholder 6"/>
          <p:cNvSpPr>
            <a:spLocks noGrp="1"/>
          </p:cNvSpPr>
          <p:nvPr>
            <p:ph idx="1"/>
          </p:nvPr>
        </p:nvSpPr>
        <p:spPr/>
        <p:txBody>
          <a:bodyPr>
            <a:noAutofit/>
          </a:bodyPr>
          <a:lstStyle/>
          <a:p>
            <a:r>
              <a:rPr lang="en-US" sz="2800" dirty="0"/>
              <a:t>BC2001 Target:</a:t>
            </a:r>
            <a:endParaRPr lang="en-US" sz="2400" dirty="0"/>
          </a:p>
          <a:p>
            <a:pPr lvl="2"/>
            <a:r>
              <a:rPr lang="en-US" sz="2000" b="1" dirty="0" err="1"/>
              <a:t>Sim</a:t>
            </a:r>
            <a:r>
              <a:rPr lang="en-US" sz="2000" b="1" dirty="0"/>
              <a:t> Bladder Empty</a:t>
            </a:r>
          </a:p>
          <a:p>
            <a:pPr lvl="2"/>
            <a:r>
              <a:rPr lang="en-US" sz="2000" b="1" dirty="0"/>
              <a:t>PTV=(</a:t>
            </a:r>
            <a:r>
              <a:rPr lang="en-US" sz="2000" b="1" dirty="0" err="1"/>
              <a:t>bladder+extravesical</a:t>
            </a:r>
            <a:r>
              <a:rPr lang="en-US" sz="2000" b="1" dirty="0"/>
              <a:t> tumor)+1.5 cm for whole bladder</a:t>
            </a:r>
          </a:p>
          <a:p>
            <a:pPr lvl="2"/>
            <a:r>
              <a:rPr lang="en-US" sz="2000" b="1" dirty="0">
                <a:sym typeface="Wingdings" panose="05000000000000000000" pitchFamily="2" charset="2"/>
              </a:rPr>
              <a:t>PTV=GTV+1.5 cm for partial bladder high dose target (whole bladder PTV is still drawn and gets 80% of </a:t>
            </a:r>
            <a:r>
              <a:rPr lang="en-US" sz="2000" b="1" dirty="0" err="1">
                <a:sym typeface="Wingdings" panose="05000000000000000000" pitchFamily="2" charset="2"/>
              </a:rPr>
              <a:t>rx</a:t>
            </a:r>
            <a:r>
              <a:rPr lang="en-US" sz="2000" b="1" dirty="0">
                <a:sym typeface="Wingdings" panose="05000000000000000000" pitchFamily="2" charset="2"/>
              </a:rPr>
              <a:t> dose]</a:t>
            </a:r>
          </a:p>
          <a:p>
            <a:pPr lvl="2"/>
            <a:r>
              <a:rPr lang="en-US" sz="2000" b="1" dirty="0">
                <a:sym typeface="Wingdings" panose="05000000000000000000" pitchFamily="2" charset="2"/>
              </a:rPr>
              <a:t>Doses either 64 </a:t>
            </a:r>
            <a:r>
              <a:rPr lang="en-US" sz="2000" b="1" dirty="0" err="1">
                <a:sym typeface="Wingdings" panose="05000000000000000000" pitchFamily="2" charset="2"/>
              </a:rPr>
              <a:t>Gy</a:t>
            </a:r>
            <a:r>
              <a:rPr lang="en-US" sz="2000" b="1" dirty="0">
                <a:sym typeface="Wingdings" panose="05000000000000000000" pitchFamily="2" charset="2"/>
              </a:rPr>
              <a:t> or 55 </a:t>
            </a:r>
            <a:r>
              <a:rPr lang="en-US" sz="2000" b="1" dirty="0" err="1">
                <a:sym typeface="Wingdings" panose="05000000000000000000" pitchFamily="2" charset="2"/>
              </a:rPr>
              <a:t>Gy</a:t>
            </a:r>
            <a:r>
              <a:rPr lang="en-US" sz="2000" b="1" dirty="0">
                <a:sym typeface="Wingdings" panose="05000000000000000000" pitchFamily="2" charset="2"/>
              </a:rPr>
              <a:t>/2.75 </a:t>
            </a:r>
            <a:r>
              <a:rPr lang="en-US" sz="2000" b="1" dirty="0" err="1">
                <a:sym typeface="Wingdings" panose="05000000000000000000" pitchFamily="2" charset="2"/>
              </a:rPr>
              <a:t>Gy</a:t>
            </a:r>
            <a:endParaRPr lang="en-US" sz="2000" b="1" dirty="0">
              <a:sym typeface="Wingdings" panose="05000000000000000000" pitchFamily="2" charset="2"/>
            </a:endParaRPr>
          </a:p>
          <a:p>
            <a:pPr lvl="2"/>
            <a:r>
              <a:rPr lang="en-US" sz="2000" b="1" dirty="0">
                <a:sym typeface="Wingdings" panose="05000000000000000000" pitchFamily="2" charset="2"/>
              </a:rPr>
              <a:t>Generally was 3D</a:t>
            </a:r>
          </a:p>
          <a:p>
            <a:pPr lvl="2"/>
            <a:endParaRPr lang="en-US" sz="2000" b="1" dirty="0"/>
          </a:p>
          <a:p>
            <a:r>
              <a:rPr lang="en-US" sz="2800" dirty="0"/>
              <a:t>Per NCCN: can treat 39.6-50.4 to whole bladder +/- pelvis, then boost whole or partial bladder to 60-66 </a:t>
            </a:r>
            <a:r>
              <a:rPr lang="en-US" sz="2800" dirty="0" err="1"/>
              <a:t>Gy</a:t>
            </a:r>
            <a:endParaRPr lang="en-US" b="1" dirty="0"/>
          </a:p>
          <a:p>
            <a:pPr marL="914400" lvl="2" indent="0">
              <a:buNone/>
            </a:pPr>
            <a:endParaRPr lang="en-US" sz="2000" b="1" dirty="0"/>
          </a:p>
        </p:txBody>
      </p:sp>
      <p:sp>
        <p:nvSpPr>
          <p:cNvPr id="4" name="Slide Number Placeholder 3"/>
          <p:cNvSpPr>
            <a:spLocks noGrp="1"/>
          </p:cNvSpPr>
          <p:nvPr>
            <p:ph type="sldNum" sz="quarter" idx="12"/>
          </p:nvPr>
        </p:nvSpPr>
        <p:spPr/>
        <p:txBody>
          <a:bodyPr/>
          <a:lstStyle/>
          <a:p>
            <a:fld id="{23750D03-48AD-2741-AECD-41D901562598}" type="slidenum">
              <a:rPr lang="en-US" smtClean="0"/>
              <a:pPr/>
              <a:t>49</a:t>
            </a:fld>
            <a:endParaRPr lang="en-US" dirty="0"/>
          </a:p>
        </p:txBody>
      </p:sp>
    </p:spTree>
    <p:extLst>
      <p:ext uri="{BB962C8B-B14F-4D97-AF65-F5344CB8AC3E}">
        <p14:creationId xmlns:p14="http://schemas.microsoft.com/office/powerpoint/2010/main" val="665477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p:cNvPicPr>
            <a:picLocks noChangeAspect="1" noChangeArrowheads="1"/>
          </p:cNvPicPr>
          <p:nvPr/>
        </p:nvPicPr>
        <p:blipFill>
          <a:blip r:embed="rId3" cstate="print"/>
          <a:srcRect t="832" r="671"/>
          <a:stretch>
            <a:fillRect/>
          </a:stretch>
        </p:blipFill>
        <p:spPr bwMode="auto">
          <a:xfrm>
            <a:off x="304800" y="1263650"/>
            <a:ext cx="8779933" cy="5308600"/>
          </a:xfrm>
          <a:prstGeom prst="rect">
            <a:avLst/>
          </a:prstGeom>
          <a:noFill/>
          <a:ln w="9525">
            <a:noFill/>
            <a:miter lim="800000"/>
            <a:headEnd/>
            <a:tailEnd/>
          </a:ln>
        </p:spPr>
      </p:pic>
      <p:sp>
        <p:nvSpPr>
          <p:cNvPr id="17411" name="Rectangle 5"/>
          <p:cNvSpPr>
            <a:spLocks noGrp="1"/>
          </p:cNvSpPr>
          <p:nvPr>
            <p:ph type="title"/>
          </p:nvPr>
        </p:nvSpPr>
        <p:spPr/>
        <p:txBody>
          <a:bodyPr/>
          <a:lstStyle/>
          <a:p>
            <a:pPr eaLnBrk="1" hangingPunct="1"/>
            <a:r>
              <a:rPr lang="en-US" altLang="en-US" smtClean="0"/>
              <a:t>Bladder T-stage</a:t>
            </a:r>
          </a:p>
        </p:txBody>
      </p:sp>
      <p:sp>
        <p:nvSpPr>
          <p:cNvPr id="17412" name="TextBox 2"/>
          <p:cNvSpPr txBox="1">
            <a:spLocks noChangeArrowheads="1"/>
          </p:cNvSpPr>
          <p:nvPr/>
        </p:nvSpPr>
        <p:spPr bwMode="auto">
          <a:xfrm>
            <a:off x="330200" y="5454650"/>
            <a:ext cx="1815753" cy="369332"/>
          </a:xfrm>
          <a:prstGeom prst="rect">
            <a:avLst/>
          </a:prstGeom>
          <a:noFill/>
          <a:ln w="9525">
            <a:noFill/>
            <a:miter lim="800000"/>
            <a:headEnd/>
            <a:tailEnd/>
          </a:ln>
        </p:spPr>
        <p:txBody>
          <a:bodyPr wrap="none">
            <a:spAutoFit/>
          </a:bodyPr>
          <a:lstStyle/>
          <a:p>
            <a:r>
              <a:rPr lang="en-US" altLang="en-US"/>
              <a:t>Pelvic or abd wall</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ars.els-cdn.com/content/image/1-s2.0-S0302283814001675-gr2.jpg">
            <a:extLst>
              <a:ext uri="{FF2B5EF4-FFF2-40B4-BE49-F238E27FC236}">
                <a16:creationId xmlns:a16="http://schemas.microsoft.com/office/drawing/2014/main" id="{1B8C9F02-BADF-4B76-B154-987AD459EE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986" y="1101551"/>
            <a:ext cx="7341237" cy="5468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6">
            <a:extLst>
              <a:ext uri="{FF2B5EF4-FFF2-40B4-BE49-F238E27FC236}">
                <a16:creationId xmlns:a16="http://schemas.microsoft.com/office/drawing/2014/main" id="{60129E42-5172-4459-90F7-5058AE489D03}"/>
              </a:ext>
            </a:extLst>
          </p:cNvPr>
          <p:cNvSpPr txBox="1">
            <a:spLocks noChangeArrowheads="1"/>
          </p:cNvSpPr>
          <p:nvPr/>
        </p:nvSpPr>
        <p:spPr bwMode="auto">
          <a:xfrm>
            <a:off x="9916763" y="6139621"/>
            <a:ext cx="192158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bg1"/>
                </a:solidFill>
                <a:latin typeface="Tahoma" panose="020B0604030504040204" pitchFamily="34" charset="0"/>
                <a:cs typeface="Tahoma" panose="020B0604030504040204" pitchFamily="34" charset="0"/>
              </a:defRPr>
            </a:lvl1pPr>
            <a:lvl2pPr marL="742950" indent="-285750">
              <a:spcBef>
                <a:spcPct val="20000"/>
              </a:spcBef>
              <a:buFont typeface="Arial" panose="020B0604020202020204" pitchFamily="34" charset="0"/>
              <a:buChar char="–"/>
              <a:defRPr sz="2800">
                <a:solidFill>
                  <a:schemeClr val="bg1"/>
                </a:solidFill>
                <a:latin typeface="Tahoma" panose="020B0604030504040204" pitchFamily="34" charset="0"/>
                <a:cs typeface="Tahoma" panose="020B0604030504040204" pitchFamily="34" charset="0"/>
              </a:defRPr>
            </a:lvl2pPr>
            <a:lvl3pPr marL="1143000" indent="-228600">
              <a:spcBef>
                <a:spcPct val="20000"/>
              </a:spcBef>
              <a:buFont typeface="Arial" panose="020B0604020202020204" pitchFamily="34" charset="0"/>
              <a:buChar char="•"/>
              <a:defRPr sz="2400">
                <a:solidFill>
                  <a:schemeClr val="bg1"/>
                </a:solidFill>
                <a:latin typeface="Tahoma" panose="020B0604030504040204" pitchFamily="34" charset="0"/>
                <a:cs typeface="Tahoma" panose="020B0604030504040204" pitchFamily="34" charset="0"/>
              </a:defRPr>
            </a:lvl3pPr>
            <a:lvl4pPr marL="1600200" indent="-228600">
              <a:spcBef>
                <a:spcPct val="20000"/>
              </a:spcBef>
              <a:buFont typeface="Arial" panose="020B0604020202020204" pitchFamily="34" charset="0"/>
              <a:buChar char="–"/>
              <a:defRPr sz="2000">
                <a:solidFill>
                  <a:schemeClr val="bg1"/>
                </a:solidFill>
                <a:latin typeface="Tahoma" panose="020B0604030504040204" pitchFamily="34" charset="0"/>
                <a:cs typeface="Tahoma" panose="020B0604030504040204" pitchFamily="34" charset="0"/>
              </a:defRPr>
            </a:lvl4pPr>
            <a:lvl5pPr marL="2057400" indent="-228600">
              <a:spcBef>
                <a:spcPct val="20000"/>
              </a:spcBef>
              <a:buFont typeface="Arial" panose="020B0604020202020204" pitchFamily="34" charset="0"/>
              <a:buChar char="»"/>
              <a:defRPr sz="2000">
                <a:solidFill>
                  <a:schemeClr val="bg1"/>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Tahoma" panose="020B0604030504040204" pitchFamily="34" charset="0"/>
                <a:cs typeface="Tahoma" panose="020B0604030504040204" pitchFamily="34" charset="0"/>
              </a:defRPr>
            </a:lvl9pPr>
          </a:lstStyle>
          <a:p>
            <a:pPr eaLnBrk="1" hangingPunct="1">
              <a:spcBef>
                <a:spcPct val="0"/>
              </a:spcBef>
              <a:buFontTx/>
              <a:buNone/>
            </a:pPr>
            <a:r>
              <a:rPr lang="en-US" altLang="en-US" sz="1400" b="1" i="1" dirty="0" err="1">
                <a:solidFill>
                  <a:schemeClr val="tx1"/>
                </a:solidFill>
              </a:rPr>
              <a:t>Eur</a:t>
            </a:r>
            <a:r>
              <a:rPr lang="en-US" altLang="en-US" sz="1400" b="1" i="1" dirty="0">
                <a:solidFill>
                  <a:schemeClr val="tx1"/>
                </a:solidFill>
              </a:rPr>
              <a:t> </a:t>
            </a:r>
            <a:r>
              <a:rPr lang="en-US" altLang="en-US" sz="1400" b="1" i="1" dirty="0" err="1">
                <a:solidFill>
                  <a:schemeClr val="tx1"/>
                </a:solidFill>
              </a:rPr>
              <a:t>Urol</a:t>
            </a:r>
            <a:r>
              <a:rPr lang="en-US" altLang="en-US" sz="1400" b="1" i="1" dirty="0">
                <a:solidFill>
                  <a:schemeClr val="tx1"/>
                </a:solidFill>
              </a:rPr>
              <a:t> </a:t>
            </a:r>
            <a:r>
              <a:rPr lang="en-US" altLang="en-US" sz="1400" b="1" dirty="0">
                <a:solidFill>
                  <a:schemeClr val="tx1"/>
                </a:solidFill>
              </a:rPr>
              <a:t>2014;66:120- 137.</a:t>
            </a:r>
            <a:endParaRPr lang="en-US" altLang="en-US" sz="1400" b="1" dirty="0">
              <a:solidFill>
                <a:schemeClr val="tx1"/>
              </a:solidFill>
              <a:latin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5F5FE955-9007-4ABA-B2CF-026B14465585}"/>
              </a:ext>
            </a:extLst>
          </p:cNvPr>
          <p:cNvSpPr txBox="1"/>
          <p:nvPr/>
        </p:nvSpPr>
        <p:spPr>
          <a:xfrm>
            <a:off x="435355" y="145333"/>
            <a:ext cx="10894073" cy="1200329"/>
          </a:xfrm>
          <a:prstGeom prst="rect">
            <a:avLst/>
          </a:prstGeom>
          <a:noFill/>
        </p:spPr>
        <p:txBody>
          <a:bodyPr wrap="none" rtlCol="0">
            <a:spAutoFit/>
          </a:bodyPr>
          <a:lstStyle/>
          <a:p>
            <a:r>
              <a:rPr lang="en-US" b="1" dirty="0"/>
              <a:t>REVIEW</a:t>
            </a:r>
          </a:p>
          <a:p>
            <a:r>
              <a:rPr lang="en-US" b="1" dirty="0"/>
              <a:t>Critical analysis of bladder sparing with </a:t>
            </a:r>
            <a:r>
              <a:rPr lang="en-US" b="1" dirty="0" err="1"/>
              <a:t>trimodal</a:t>
            </a:r>
            <a:r>
              <a:rPr lang="en-US" b="1" dirty="0"/>
              <a:t> therapy in muscle-invasive bladder cancer: a systematic review.</a:t>
            </a:r>
          </a:p>
          <a:p>
            <a:r>
              <a:rPr lang="en-US" b="1" dirty="0"/>
              <a:t>1980-2013 (</a:t>
            </a:r>
            <a:r>
              <a:rPr lang="en-US" b="1" dirty="0" err="1"/>
              <a:t>Pubmed</a:t>
            </a:r>
            <a:r>
              <a:rPr lang="en-US" b="1" dirty="0"/>
              <a:t> and Cochrane Database)</a:t>
            </a:r>
          </a:p>
          <a:p>
            <a:endParaRPr lang="en-US" dirty="0"/>
          </a:p>
        </p:txBody>
      </p:sp>
      <p:sp>
        <p:nvSpPr>
          <p:cNvPr id="5" name="TextBox 4">
            <a:extLst>
              <a:ext uri="{FF2B5EF4-FFF2-40B4-BE49-F238E27FC236}">
                <a16:creationId xmlns:a16="http://schemas.microsoft.com/office/drawing/2014/main" id="{82FB5CFB-894B-4919-B925-63A2BF004E8A}"/>
              </a:ext>
            </a:extLst>
          </p:cNvPr>
          <p:cNvSpPr txBox="1"/>
          <p:nvPr/>
        </p:nvSpPr>
        <p:spPr>
          <a:xfrm>
            <a:off x="8431223" y="2182761"/>
            <a:ext cx="2986715" cy="923330"/>
          </a:xfrm>
          <a:prstGeom prst="rect">
            <a:avLst/>
          </a:prstGeom>
          <a:noFill/>
        </p:spPr>
        <p:txBody>
          <a:bodyPr wrap="none" rtlCol="0">
            <a:spAutoFit/>
          </a:bodyPr>
          <a:lstStyle/>
          <a:p>
            <a:r>
              <a:rPr lang="en-US" dirty="0"/>
              <a:t>Low volume T2</a:t>
            </a:r>
          </a:p>
          <a:p>
            <a:r>
              <a:rPr lang="en-US" dirty="0"/>
              <a:t>No </a:t>
            </a:r>
            <a:r>
              <a:rPr lang="en-US" dirty="0" err="1"/>
              <a:t>hydronephrosis</a:t>
            </a:r>
            <a:endParaRPr lang="en-US" dirty="0"/>
          </a:p>
          <a:p>
            <a:r>
              <a:rPr lang="en-US" dirty="0"/>
              <a:t>No extensive </a:t>
            </a:r>
            <a:r>
              <a:rPr lang="en-US" dirty="0" err="1"/>
              <a:t>insitu</a:t>
            </a:r>
            <a:r>
              <a:rPr lang="en-US" dirty="0"/>
              <a:t> carcinoma</a:t>
            </a:r>
          </a:p>
        </p:txBody>
      </p:sp>
      <p:sp>
        <p:nvSpPr>
          <p:cNvPr id="6" name="Oval 5">
            <a:extLst>
              <a:ext uri="{FF2B5EF4-FFF2-40B4-BE49-F238E27FC236}">
                <a16:creationId xmlns:a16="http://schemas.microsoft.com/office/drawing/2014/main" id="{B3119EBA-0496-423F-B6AB-37D54410336A}"/>
              </a:ext>
            </a:extLst>
          </p:cNvPr>
          <p:cNvSpPr/>
          <p:nvPr/>
        </p:nvSpPr>
        <p:spPr>
          <a:xfrm>
            <a:off x="1602555" y="1640265"/>
            <a:ext cx="3101418" cy="1376314"/>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8182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838959" y="1414924"/>
            <a:ext cx="8514082" cy="4028153"/>
          </a:xfrm>
        </p:spPr>
        <p:txBody>
          <a:bodyPr>
            <a:noAutofit/>
          </a:bodyPr>
          <a:lstStyle/>
          <a:p>
            <a:r>
              <a:rPr lang="en-US" sz="2400" dirty="0"/>
              <a:t>What is the 5 year survival for chemo-RT vs. cystectomy?</a:t>
            </a:r>
          </a:p>
          <a:p>
            <a:pPr lvl="1"/>
            <a:r>
              <a:rPr lang="en-US" b="1" dirty="0"/>
              <a:t>5 overall year survival for chemo/RT approximately 50-60% (57% in pooled RTOG analysis and MGH analysis), similar to cystectomy.</a:t>
            </a:r>
          </a:p>
          <a:p>
            <a:r>
              <a:rPr lang="en-US" sz="2400" dirty="0"/>
              <a:t>In general, what is the chance of sparing the bladder if the patient were an operable candidate?</a:t>
            </a:r>
          </a:p>
          <a:p>
            <a:pPr lvl="1"/>
            <a:r>
              <a:rPr lang="en-US" b="1" dirty="0"/>
              <a:t>CR rate after treatment is ~70-80% (69% pooled RTOG and 78%-88% in RTOG 0712)</a:t>
            </a:r>
          </a:p>
          <a:p>
            <a:pPr lvl="1"/>
            <a:r>
              <a:rPr lang="en-US" b="1" dirty="0"/>
              <a:t>5-yr DSS on the order of 70% (77% in Toronto matched analysis)</a:t>
            </a:r>
          </a:p>
          <a:p>
            <a:pPr lvl="1"/>
            <a:r>
              <a:rPr lang="en-US" b="1" dirty="0"/>
              <a:t>Salvage cystectomy rate is 20-30% (21% in pooled RTOG, 29% in MGH), appears to be dropping over time (10-15%)</a:t>
            </a:r>
          </a:p>
          <a:p>
            <a:pPr lvl="1"/>
            <a:r>
              <a:rPr lang="en-US" b="1" dirty="0">
                <a:solidFill>
                  <a:srgbClr val="FF0000"/>
                </a:solidFill>
              </a:rPr>
              <a:t>~25% get NMIBC recurrence</a:t>
            </a:r>
            <a:endParaRPr lang="en-US" dirty="0">
              <a:solidFill>
                <a:srgbClr val="FF0000"/>
              </a:solidFill>
            </a:endParaRPr>
          </a:p>
          <a:p>
            <a:r>
              <a:rPr lang="en-US" sz="2400" dirty="0"/>
              <a:t>Any benefit to neoadjuvant chemotherapy?</a:t>
            </a:r>
          </a:p>
          <a:p>
            <a:pPr lvl="1"/>
            <a:r>
              <a:rPr lang="en-US" b="1" dirty="0"/>
              <a:t>Not for </a:t>
            </a:r>
            <a:r>
              <a:rPr lang="en-US" b="1" dirty="0" err="1"/>
              <a:t>chemoRT</a:t>
            </a:r>
            <a:r>
              <a:rPr lang="en-US" b="1" dirty="0"/>
              <a:t> (RTOG 8903).</a:t>
            </a:r>
          </a:p>
        </p:txBody>
      </p:sp>
      <p:sp>
        <p:nvSpPr>
          <p:cNvPr id="4" name="Slide Number Placeholder 3"/>
          <p:cNvSpPr>
            <a:spLocks noGrp="1"/>
          </p:cNvSpPr>
          <p:nvPr>
            <p:ph type="sldNum" sz="quarter" idx="11"/>
          </p:nvPr>
        </p:nvSpPr>
        <p:spPr/>
        <p:txBody>
          <a:bodyPr/>
          <a:lstStyle/>
          <a:p>
            <a:fld id="{23750D03-48AD-2741-AECD-41D901562598}" type="slidenum">
              <a:rPr lang="en-US" smtClean="0"/>
              <a:pPr/>
              <a:t>51</a:t>
            </a:fld>
            <a:endParaRPr lang="en-US" dirty="0"/>
          </a:p>
        </p:txBody>
      </p:sp>
      <p:sp>
        <p:nvSpPr>
          <p:cNvPr id="6" name="Title 5"/>
          <p:cNvSpPr>
            <a:spLocks noGrp="1"/>
          </p:cNvSpPr>
          <p:nvPr>
            <p:ph type="title"/>
          </p:nvPr>
        </p:nvSpPr>
        <p:spPr/>
        <p:txBody>
          <a:bodyPr>
            <a:normAutofit/>
          </a:bodyPr>
          <a:lstStyle/>
          <a:p>
            <a:r>
              <a:rPr lang="en-US" sz="3600" b="1" dirty="0"/>
              <a:t>Review Questions -- </a:t>
            </a:r>
          </a:p>
        </p:txBody>
      </p:sp>
    </p:spTree>
    <p:extLst>
      <p:ext uri="{BB962C8B-B14F-4D97-AF65-F5344CB8AC3E}">
        <p14:creationId xmlns:p14="http://schemas.microsoft.com/office/powerpoint/2010/main" val="2296671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839681-5E08-4715-AE96-D51636163661}"/>
              </a:ext>
            </a:extLst>
          </p:cNvPr>
          <p:cNvPicPr>
            <a:picLocks noChangeAspect="1"/>
          </p:cNvPicPr>
          <p:nvPr/>
        </p:nvPicPr>
        <p:blipFill rotWithShape="1">
          <a:blip r:embed="rId2" cstate="print"/>
          <a:srcRect l="14328" t="18643" r="30311" b="17212"/>
          <a:stretch/>
        </p:blipFill>
        <p:spPr>
          <a:xfrm>
            <a:off x="777660" y="343927"/>
            <a:ext cx="9595372" cy="6253866"/>
          </a:xfrm>
          <a:prstGeom prst="rect">
            <a:avLst/>
          </a:prstGeom>
        </p:spPr>
      </p:pic>
      <p:sp>
        <p:nvSpPr>
          <p:cNvPr id="3" name="Oval 2">
            <a:extLst>
              <a:ext uri="{FF2B5EF4-FFF2-40B4-BE49-F238E27FC236}">
                <a16:creationId xmlns:a16="http://schemas.microsoft.com/office/drawing/2014/main" id="{03EA40F9-66E4-43D2-A36F-6378C89BDA48}"/>
              </a:ext>
            </a:extLst>
          </p:cNvPr>
          <p:cNvSpPr/>
          <p:nvPr/>
        </p:nvSpPr>
        <p:spPr>
          <a:xfrm>
            <a:off x="2271252" y="2566219"/>
            <a:ext cx="4218038" cy="41295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520" y="2915138"/>
            <a:ext cx="961292" cy="2031325"/>
          </a:xfrm>
          <a:prstGeom prst="rect">
            <a:avLst/>
          </a:prstGeom>
          <a:noFill/>
        </p:spPr>
        <p:txBody>
          <a:bodyPr wrap="square" rtlCol="0">
            <a:spAutoFit/>
          </a:bodyPr>
          <a:lstStyle/>
          <a:p>
            <a:r>
              <a:rPr lang="en-US" dirty="0" smtClean="0"/>
              <a:t>RTOG whole pelvis</a:t>
            </a:r>
          </a:p>
          <a:p>
            <a:r>
              <a:rPr lang="en-US" dirty="0" smtClean="0"/>
              <a:t>BC2001 just whole bladder</a:t>
            </a:r>
            <a:endParaRPr lang="en-US" dirty="0"/>
          </a:p>
        </p:txBody>
      </p:sp>
      <p:sp>
        <p:nvSpPr>
          <p:cNvPr id="5" name="Oval 4"/>
          <p:cNvSpPr/>
          <p:nvPr/>
        </p:nvSpPr>
        <p:spPr>
          <a:xfrm>
            <a:off x="1578708" y="3141785"/>
            <a:ext cx="953477" cy="1953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280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sz="2800" dirty="0"/>
              <a:t>How will you follow the patient?</a:t>
            </a:r>
          </a:p>
          <a:p>
            <a:pPr lvl="1"/>
            <a:r>
              <a:rPr lang="en-US" dirty="0">
                <a:sym typeface="Wingdings" panose="05000000000000000000" pitchFamily="2" charset="2"/>
              </a:rPr>
              <a:t>Cystoscopy at 4-6 weeks, then q3 months for two years, and then q6 months </a:t>
            </a:r>
            <a:r>
              <a:rPr lang="en-US" dirty="0" err="1">
                <a:sym typeface="Wingdings" panose="05000000000000000000" pitchFamily="2" charset="2"/>
              </a:rPr>
              <a:t>yrs</a:t>
            </a:r>
            <a:r>
              <a:rPr lang="en-US" dirty="0">
                <a:sym typeface="Wingdings" panose="05000000000000000000" pitchFamily="2" charset="2"/>
              </a:rPr>
              <a:t> 3-5, then </a:t>
            </a:r>
            <a:r>
              <a:rPr lang="en-US" dirty="0" err="1">
                <a:sym typeface="Wingdings" panose="05000000000000000000" pitchFamily="2" charset="2"/>
              </a:rPr>
              <a:t>qyear</a:t>
            </a:r>
            <a:endParaRPr lang="en-US" dirty="0">
              <a:sym typeface="Wingdings" panose="05000000000000000000" pitchFamily="2" charset="2"/>
            </a:endParaRPr>
          </a:p>
          <a:p>
            <a:pPr lvl="1"/>
            <a:r>
              <a:rPr lang="en-US" dirty="0" err="1">
                <a:sym typeface="Wingdings" panose="05000000000000000000" pitchFamily="2" charset="2"/>
              </a:rPr>
              <a:t>Followup</a:t>
            </a:r>
            <a:r>
              <a:rPr lang="en-US" dirty="0">
                <a:sym typeface="Wingdings" panose="05000000000000000000" pitchFamily="2" charset="2"/>
              </a:rPr>
              <a:t> per NCCN: at 2-3 months, imaging with full CT of c/a/p with contrast, w/ or w/o bone scan. </a:t>
            </a:r>
          </a:p>
          <a:p>
            <a:pPr lvl="1"/>
            <a:endParaRPr lang="en-US" sz="2800" dirty="0"/>
          </a:p>
        </p:txBody>
      </p:sp>
      <p:sp>
        <p:nvSpPr>
          <p:cNvPr id="4" name="Slide Number Placeholder 3"/>
          <p:cNvSpPr>
            <a:spLocks noGrp="1"/>
          </p:cNvSpPr>
          <p:nvPr>
            <p:ph type="sldNum" sz="quarter" idx="11"/>
          </p:nvPr>
        </p:nvSpPr>
        <p:spPr/>
        <p:txBody>
          <a:bodyPr/>
          <a:lstStyle/>
          <a:p>
            <a:fld id="{23750D03-48AD-2741-AECD-41D901562598}" type="slidenum">
              <a:rPr lang="en-US" smtClean="0"/>
              <a:pPr/>
              <a:t>53</a:t>
            </a:fld>
            <a:endParaRPr lang="en-US" dirty="0"/>
          </a:p>
        </p:txBody>
      </p:sp>
      <p:sp>
        <p:nvSpPr>
          <p:cNvPr id="3" name="Title 2">
            <a:extLst>
              <a:ext uri="{FF2B5EF4-FFF2-40B4-BE49-F238E27FC236}">
                <a16:creationId xmlns:a16="http://schemas.microsoft.com/office/drawing/2014/main" id="{C9E83E70-35B7-4D0C-8815-2301F337C99D}"/>
              </a:ext>
            </a:extLst>
          </p:cNvPr>
          <p:cNvSpPr>
            <a:spLocks noGrp="1"/>
          </p:cNvSpPr>
          <p:nvPr>
            <p:ph type="title"/>
          </p:nvPr>
        </p:nvSpPr>
        <p:spPr/>
        <p:txBody>
          <a:bodyPr/>
          <a:lstStyle/>
          <a:p>
            <a:r>
              <a:rPr lang="en-US" dirty="0"/>
              <a:t>Follow-up for bladder sparing patients</a:t>
            </a:r>
          </a:p>
        </p:txBody>
      </p:sp>
    </p:spTree>
    <p:extLst>
      <p:ext uri="{BB962C8B-B14F-4D97-AF65-F5344CB8AC3E}">
        <p14:creationId xmlns:p14="http://schemas.microsoft.com/office/powerpoint/2010/main" val="1458293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rarely see definitive so what about </a:t>
            </a:r>
            <a:r>
              <a:rPr lang="en-US" dirty="0" err="1" smtClean="0"/>
              <a:t>postop</a:t>
            </a:r>
            <a:r>
              <a:rPr lang="en-US" dirty="0" smtClean="0"/>
              <a:t>?</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C6A96A-E0F0-44A1-88D4-E3DE57E19741}"/>
              </a:ext>
            </a:extLst>
          </p:cNvPr>
          <p:cNvSpPr>
            <a:spLocks noGrp="1"/>
          </p:cNvSpPr>
          <p:nvPr>
            <p:ph idx="1"/>
          </p:nvPr>
        </p:nvSpPr>
        <p:spPr/>
        <p:txBody>
          <a:bodyPr/>
          <a:lstStyle/>
          <a:p>
            <a:r>
              <a:rPr lang="en-US" dirty="0"/>
              <a:t>For pT3 bladder cancers</a:t>
            </a:r>
          </a:p>
          <a:p>
            <a:r>
              <a:rPr lang="en-US" dirty="0" err="1"/>
              <a:t>Swog</a:t>
            </a:r>
            <a:r>
              <a:rPr lang="en-US" dirty="0"/>
              <a:t> 8710 showed about 30% </a:t>
            </a:r>
            <a:r>
              <a:rPr lang="en-US" dirty="0" err="1"/>
              <a:t>localregional</a:t>
            </a:r>
            <a:r>
              <a:rPr lang="en-US" dirty="0"/>
              <a:t> failure in pelvis at 5 years</a:t>
            </a:r>
          </a:p>
          <a:p>
            <a:r>
              <a:rPr lang="en-US" dirty="0"/>
              <a:t>Postop risk groups:</a:t>
            </a:r>
          </a:p>
          <a:p>
            <a:r>
              <a:rPr lang="en-US" dirty="0"/>
              <a:t>Low risk: pT2 (8% LRF)</a:t>
            </a:r>
          </a:p>
          <a:p>
            <a:r>
              <a:rPr lang="en-US" dirty="0"/>
              <a:t>Intermediate risk: pT3 and negative margins and &gt;=10LN removed (20% LRF)</a:t>
            </a:r>
          </a:p>
          <a:p>
            <a:r>
              <a:rPr lang="en-US" dirty="0"/>
              <a:t>High risk: pT3 and positive margins and &lt;10LN removed (40% LRF)</a:t>
            </a:r>
          </a:p>
          <a:p>
            <a:r>
              <a:rPr lang="en-US" dirty="0"/>
              <a:t>Postop bladder </a:t>
            </a:r>
            <a:r>
              <a:rPr lang="en-US" dirty="0" err="1"/>
              <a:t>xrt</a:t>
            </a:r>
            <a:r>
              <a:rPr lang="en-US" dirty="0"/>
              <a:t> not routinely done because 1980s </a:t>
            </a:r>
            <a:r>
              <a:rPr lang="en-US" dirty="0" err="1"/>
              <a:t>xrt</a:t>
            </a:r>
            <a:r>
              <a:rPr lang="en-US" dirty="0"/>
              <a:t> had lots of toxicity – probably bowel/bone marrow?</a:t>
            </a:r>
          </a:p>
          <a:p>
            <a:r>
              <a:rPr lang="en-US" dirty="0"/>
              <a:t>5yr OS for T2 is ~60% but only 10-40% for T3+</a:t>
            </a:r>
          </a:p>
        </p:txBody>
      </p:sp>
      <p:sp>
        <p:nvSpPr>
          <p:cNvPr id="3" name="Title 2">
            <a:extLst>
              <a:ext uri="{FF2B5EF4-FFF2-40B4-BE49-F238E27FC236}">
                <a16:creationId xmlns:a16="http://schemas.microsoft.com/office/drawing/2014/main" id="{2458FDB9-2729-4919-8032-963886A9F53E}"/>
              </a:ext>
            </a:extLst>
          </p:cNvPr>
          <p:cNvSpPr>
            <a:spLocks noGrp="1"/>
          </p:cNvSpPr>
          <p:nvPr>
            <p:ph type="title"/>
          </p:nvPr>
        </p:nvSpPr>
        <p:spPr/>
        <p:txBody>
          <a:bodyPr/>
          <a:lstStyle/>
          <a:p>
            <a:r>
              <a:rPr lang="en-US" dirty="0"/>
              <a:t>Baumann et al 2016 – postop Bladder</a:t>
            </a:r>
          </a:p>
        </p:txBody>
      </p:sp>
    </p:spTree>
    <p:extLst>
      <p:ext uri="{BB962C8B-B14F-4D97-AF65-F5344CB8AC3E}">
        <p14:creationId xmlns:p14="http://schemas.microsoft.com/office/powerpoint/2010/main" val="2999855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AutoShape 1">
            <a:extLst>
              <a:ext uri="{FF2B5EF4-FFF2-40B4-BE49-F238E27FC236}">
                <a16:creationId xmlns:a16="http://schemas.microsoft.com/office/drawing/2014/main" id="{7B931C15-47E0-4B95-9986-8B9BC8794D29}"/>
              </a:ext>
            </a:extLst>
          </p:cNvPr>
          <p:cNvSpPr>
            <a:spLocks noChangeArrowheads="1"/>
          </p:cNvSpPr>
          <p:nvPr/>
        </p:nvSpPr>
        <p:spPr bwMode="auto">
          <a:xfrm>
            <a:off x="5757864" y="79376"/>
            <a:ext cx="729985" cy="371513"/>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r>
              <a:rPr lang="en-US" altLang="en-US">
                <a:solidFill>
                  <a:srgbClr val="FFFFFF"/>
                </a:solidFill>
              </a:rPr>
              <a:t>Fig. 4 </a:t>
            </a:r>
          </a:p>
        </p:txBody>
      </p:sp>
      <p:pic>
        <p:nvPicPr>
          <p:cNvPr id="4098" name="Picture 2">
            <a:extLst>
              <a:ext uri="{FF2B5EF4-FFF2-40B4-BE49-F238E27FC236}">
                <a16:creationId xmlns:a16="http://schemas.microsoft.com/office/drawing/2014/main" id="{58888887-FBC1-42A6-9CC6-02BACA2963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6400" y="2065045"/>
            <a:ext cx="6350000" cy="4264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3">
            <a:extLst>
              <a:ext uri="{FF2B5EF4-FFF2-40B4-BE49-F238E27FC236}">
                <a16:creationId xmlns:a16="http://schemas.microsoft.com/office/drawing/2014/main" id="{3BC271D6-A134-488D-BC79-FAA1FEEB5D11}"/>
              </a:ext>
            </a:extLst>
          </p:cNvPr>
          <p:cNvSpPr txBox="1">
            <a:spLocks noChangeArrowheads="1"/>
          </p:cNvSpPr>
          <p:nvPr/>
        </p:nvSpPr>
        <p:spPr bwMode="auto">
          <a:xfrm>
            <a:off x="2476500" y="6477001"/>
            <a:ext cx="8255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9pPr>
          </a:lstStyle>
          <a:p>
            <a:r>
              <a:rPr lang="en-US" altLang="en-US" sz="900" i="1"/>
              <a:t>International Journal of Radiation Oncology • Biology • Physics</a:t>
            </a:r>
            <a:r>
              <a:rPr lang="en-US" altLang="en-US" sz="900"/>
              <a:t> 2016 96, 78-86DOI: (10.1016/j.ijrobp.2016.04.032) </a:t>
            </a:r>
          </a:p>
        </p:txBody>
      </p:sp>
      <p:sp>
        <p:nvSpPr>
          <p:cNvPr id="4100" name="Text Box 4">
            <a:extLst>
              <a:ext uri="{FF2B5EF4-FFF2-40B4-BE49-F238E27FC236}">
                <a16:creationId xmlns:a16="http://schemas.microsoft.com/office/drawing/2014/main" id="{EF235358-2262-476C-A31A-0CCDED37DA99}"/>
              </a:ext>
            </a:extLst>
          </p:cNvPr>
          <p:cNvSpPr txBox="1">
            <a:spLocks noChangeArrowheads="1"/>
          </p:cNvSpPr>
          <p:nvPr/>
        </p:nvSpPr>
        <p:spPr bwMode="auto">
          <a:xfrm>
            <a:off x="2476500" y="6624639"/>
            <a:ext cx="55562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9pPr>
          </a:lstStyle>
          <a:p>
            <a:r>
              <a:rPr lang="en-US" altLang="en-US" sz="900"/>
              <a:t>Copyright © 2016 Elsevier Inc.</a:t>
            </a:r>
            <a:r>
              <a:rPr lang="en-US" altLang="en-US" sz="900">
                <a:hlinkClick r:id="rId4"/>
              </a:rPr>
              <a:t> Terms and Conditions</a:t>
            </a:r>
          </a:p>
        </p:txBody>
      </p:sp>
      <p:pic>
        <p:nvPicPr>
          <p:cNvPr id="4101" name="Picture 5">
            <a:extLst>
              <a:ext uri="{FF2B5EF4-FFF2-40B4-BE49-F238E27FC236}">
                <a16:creationId xmlns:a16="http://schemas.microsoft.com/office/drawing/2014/main" id="{BB6B04E8-2D97-4CDB-B59E-2748F59AA6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3376" y="6064250"/>
            <a:ext cx="708025" cy="793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9A9CA436-E418-4444-8431-B0D7D51AEDCF}"/>
              </a:ext>
            </a:extLst>
          </p:cNvPr>
          <p:cNvSpPr>
            <a:spLocks noGrp="1"/>
          </p:cNvSpPr>
          <p:nvPr>
            <p:ph type="title"/>
          </p:nvPr>
        </p:nvSpPr>
        <p:spPr>
          <a:xfrm>
            <a:off x="838200" y="365125"/>
            <a:ext cx="11171548" cy="1325563"/>
          </a:xfrm>
        </p:spPr>
        <p:txBody>
          <a:bodyPr/>
          <a:lstStyle/>
          <a:p>
            <a:r>
              <a:rPr lang="en-US" dirty="0"/>
              <a:t>Baumann et al IJROBP 2016 (CTV LN, PTV5-7mm)</a:t>
            </a:r>
          </a:p>
        </p:txBody>
      </p:sp>
      <p:sp>
        <p:nvSpPr>
          <p:cNvPr id="4" name="TextBox 3">
            <a:extLst>
              <a:ext uri="{FF2B5EF4-FFF2-40B4-BE49-F238E27FC236}">
                <a16:creationId xmlns:a16="http://schemas.microsoft.com/office/drawing/2014/main" id="{6DB664BA-9A39-4C3E-8613-90BD3959D721}"/>
              </a:ext>
            </a:extLst>
          </p:cNvPr>
          <p:cNvSpPr txBox="1"/>
          <p:nvPr/>
        </p:nvSpPr>
        <p:spPr>
          <a:xfrm>
            <a:off x="216816" y="1913641"/>
            <a:ext cx="2399646" cy="2308324"/>
          </a:xfrm>
          <a:prstGeom prst="rect">
            <a:avLst/>
          </a:prstGeom>
          <a:noFill/>
        </p:spPr>
        <p:txBody>
          <a:bodyPr wrap="square" rtlCol="0">
            <a:spAutoFit/>
          </a:bodyPr>
          <a:lstStyle/>
          <a:p>
            <a:r>
              <a:rPr lang="en-US" sz="2400" dirty="0"/>
              <a:t>Distal common iliac (~L5)</a:t>
            </a:r>
          </a:p>
          <a:p>
            <a:r>
              <a:rPr lang="en-US" sz="2400" dirty="0"/>
              <a:t>External iliac</a:t>
            </a:r>
          </a:p>
          <a:p>
            <a:r>
              <a:rPr lang="en-US" sz="2400" dirty="0"/>
              <a:t>Internal iliac</a:t>
            </a:r>
          </a:p>
          <a:p>
            <a:r>
              <a:rPr lang="en-US" sz="2400" dirty="0"/>
              <a:t>Presacral</a:t>
            </a:r>
          </a:p>
          <a:p>
            <a:r>
              <a:rPr lang="en-US" sz="2400" dirty="0"/>
              <a:t>obturator</a:t>
            </a:r>
          </a:p>
        </p:txBody>
      </p:sp>
    </p:spTree>
    <p:extLst>
      <p:ext uri="{BB962C8B-B14F-4D97-AF65-F5344CB8AC3E}">
        <p14:creationId xmlns:p14="http://schemas.microsoft.com/office/powerpoint/2010/main" val="84721600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AutoShape 1">
            <a:extLst>
              <a:ext uri="{FF2B5EF4-FFF2-40B4-BE49-F238E27FC236}">
                <a16:creationId xmlns:a16="http://schemas.microsoft.com/office/drawing/2014/main" id="{9AC076FF-EE89-4BF6-95D5-DA42B8B3B63F}"/>
              </a:ext>
            </a:extLst>
          </p:cNvPr>
          <p:cNvSpPr>
            <a:spLocks noChangeArrowheads="1"/>
          </p:cNvSpPr>
          <p:nvPr/>
        </p:nvSpPr>
        <p:spPr bwMode="auto">
          <a:xfrm>
            <a:off x="5757864" y="79376"/>
            <a:ext cx="729985" cy="371513"/>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p>
            <a:r>
              <a:rPr lang="en-US" altLang="en-US">
                <a:solidFill>
                  <a:srgbClr val="FFFFFF"/>
                </a:solidFill>
              </a:rPr>
              <a:t>Fig. 1 </a:t>
            </a:r>
          </a:p>
        </p:txBody>
      </p:sp>
      <p:pic>
        <p:nvPicPr>
          <p:cNvPr id="4098" name="Picture 2">
            <a:extLst>
              <a:ext uri="{FF2B5EF4-FFF2-40B4-BE49-F238E27FC236}">
                <a16:creationId xmlns:a16="http://schemas.microsoft.com/office/drawing/2014/main" id="{004227A4-A806-4784-B6E2-2AB4091594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6538" y="762000"/>
            <a:ext cx="4151312" cy="4984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3">
            <a:extLst>
              <a:ext uri="{FF2B5EF4-FFF2-40B4-BE49-F238E27FC236}">
                <a16:creationId xmlns:a16="http://schemas.microsoft.com/office/drawing/2014/main" id="{D63F4891-A240-4640-BF50-77C5C8B554B3}"/>
              </a:ext>
            </a:extLst>
          </p:cNvPr>
          <p:cNvSpPr txBox="1">
            <a:spLocks noChangeArrowheads="1"/>
          </p:cNvSpPr>
          <p:nvPr/>
        </p:nvSpPr>
        <p:spPr bwMode="auto">
          <a:xfrm>
            <a:off x="2476500" y="6477001"/>
            <a:ext cx="8255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ＭＳ Ｐゴシック" panose="020B0600070205080204" pitchFamily="34" charset="-128"/>
              </a:defRPr>
            </a:lvl9pPr>
          </a:lstStyle>
          <a:p>
            <a:r>
              <a:rPr lang="en-US" altLang="en-US" sz="900" i="1"/>
              <a:t>International Journal of Radiation Oncology • Biology • Physics</a:t>
            </a:r>
            <a:r>
              <a:rPr lang="en-US" altLang="en-US" sz="900"/>
              <a:t> 2016 96, 78-86DOI: (10.1016/j.ijrobp.2016.04.032) </a:t>
            </a:r>
          </a:p>
        </p:txBody>
      </p:sp>
      <p:sp>
        <p:nvSpPr>
          <p:cNvPr id="4100" name="Text Box 4">
            <a:extLst>
              <a:ext uri="{FF2B5EF4-FFF2-40B4-BE49-F238E27FC236}">
                <a16:creationId xmlns:a16="http://schemas.microsoft.com/office/drawing/2014/main" id="{C95B6858-8BED-4C61-B93F-6AFAC699E265}"/>
              </a:ext>
            </a:extLst>
          </p:cNvPr>
          <p:cNvSpPr txBox="1">
            <a:spLocks noChangeArrowheads="1"/>
          </p:cNvSpPr>
          <p:nvPr/>
        </p:nvSpPr>
        <p:spPr bwMode="auto">
          <a:xfrm>
            <a:off x="2476500" y="6624639"/>
            <a:ext cx="55562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Lst>
              <a:defRPr sz="1400">
                <a:solidFill>
                  <a:srgbClr val="FFFFFF"/>
                </a:solidFill>
                <a:latin typeface="arial" panose="020B0604020202020204" pitchFamily="34" charset="0"/>
                <a:ea typeface="ＭＳ Ｐゴシック" panose="020B0600070205080204" pitchFamily="34" charset="-128"/>
              </a:defRPr>
            </a:lvl9pPr>
          </a:lstStyle>
          <a:p>
            <a:r>
              <a:rPr lang="en-US" altLang="en-US" sz="900"/>
              <a:t>Copyright © 2016 Elsevier Inc.</a:t>
            </a:r>
            <a:r>
              <a:rPr lang="en-US" altLang="en-US" sz="900">
                <a:hlinkClick r:id="rId4"/>
              </a:rPr>
              <a:t> Terms and Conditions</a:t>
            </a:r>
          </a:p>
        </p:txBody>
      </p:sp>
      <p:pic>
        <p:nvPicPr>
          <p:cNvPr id="4101" name="Picture 5">
            <a:extLst>
              <a:ext uri="{FF2B5EF4-FFF2-40B4-BE49-F238E27FC236}">
                <a16:creationId xmlns:a16="http://schemas.microsoft.com/office/drawing/2014/main" id="{19F2EB47-C018-4A22-9221-CA5F8C95117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3376" y="6064250"/>
            <a:ext cx="708025" cy="793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1107789"/>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45D32-B0D1-40ED-8E03-1D9FEC810F02}"/>
              </a:ext>
            </a:extLst>
          </p:cNvPr>
          <p:cNvPicPr>
            <a:picLocks noChangeAspect="1"/>
          </p:cNvPicPr>
          <p:nvPr/>
        </p:nvPicPr>
        <p:blipFill rotWithShape="1">
          <a:blip r:embed="rId2" cstate="print"/>
          <a:srcRect l="16458" t="16667" r="22917" b="5926"/>
          <a:stretch/>
        </p:blipFill>
        <p:spPr>
          <a:xfrm>
            <a:off x="2167465" y="245534"/>
            <a:ext cx="8075135" cy="5799666"/>
          </a:xfrm>
          <a:prstGeom prst="rect">
            <a:avLst/>
          </a:prstGeom>
        </p:spPr>
      </p:pic>
    </p:spTree>
    <p:extLst>
      <p:ext uri="{BB962C8B-B14F-4D97-AF65-F5344CB8AC3E}">
        <p14:creationId xmlns:p14="http://schemas.microsoft.com/office/powerpoint/2010/main" val="3287498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96818-EC79-4801-821B-018CB6E9A6F3}"/>
              </a:ext>
            </a:extLst>
          </p:cNvPr>
          <p:cNvPicPr>
            <a:picLocks noChangeAspect="1"/>
          </p:cNvPicPr>
          <p:nvPr/>
        </p:nvPicPr>
        <p:blipFill rotWithShape="1">
          <a:blip r:embed="rId2" cstate="print"/>
          <a:srcRect l="13222" t="33127" r="38454" b="23299"/>
          <a:stretch/>
        </p:blipFill>
        <p:spPr>
          <a:xfrm>
            <a:off x="810704" y="584463"/>
            <a:ext cx="11300267" cy="5731496"/>
          </a:xfrm>
          <a:prstGeom prst="rect">
            <a:avLst/>
          </a:prstGeom>
        </p:spPr>
      </p:pic>
      <p:sp>
        <p:nvSpPr>
          <p:cNvPr id="4" name="Title 3">
            <a:extLst>
              <a:ext uri="{FF2B5EF4-FFF2-40B4-BE49-F238E27FC236}">
                <a16:creationId xmlns:a16="http://schemas.microsoft.com/office/drawing/2014/main" id="{BDC6C35F-2AE4-4800-B68C-E61FACF7E4D9}"/>
              </a:ext>
            </a:extLst>
          </p:cNvPr>
          <p:cNvSpPr>
            <a:spLocks noGrp="1"/>
          </p:cNvSpPr>
          <p:nvPr>
            <p:ph type="title"/>
          </p:nvPr>
        </p:nvSpPr>
        <p:spPr>
          <a:xfrm>
            <a:off x="461128" y="-209915"/>
            <a:ext cx="11567474" cy="1325563"/>
          </a:xfrm>
        </p:spPr>
        <p:txBody>
          <a:bodyPr/>
          <a:lstStyle/>
          <a:p>
            <a:r>
              <a:rPr lang="en-US" dirty="0"/>
              <a:t>Baumann – cystectomy bed only if +</a:t>
            </a:r>
            <a:r>
              <a:rPr lang="en-US" dirty="0" err="1"/>
              <a:t>ve</a:t>
            </a:r>
            <a:r>
              <a:rPr lang="en-US" dirty="0"/>
              <a:t> margins</a:t>
            </a:r>
          </a:p>
        </p:txBody>
      </p:sp>
      <p:sp>
        <p:nvSpPr>
          <p:cNvPr id="5" name="Content Placeholder 4">
            <a:extLst>
              <a:ext uri="{FF2B5EF4-FFF2-40B4-BE49-F238E27FC236}">
                <a16:creationId xmlns:a16="http://schemas.microsoft.com/office/drawing/2014/main" id="{9CF36E24-33C5-4CE1-A16D-D4E40CF2286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4174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
          <p:cNvPicPr>
            <a:picLocks noChangeAspect="1" noChangeArrowheads="1"/>
          </p:cNvPicPr>
          <p:nvPr/>
        </p:nvPicPr>
        <p:blipFill>
          <a:blip r:embed="rId2" cstate="print"/>
          <a:srcRect/>
          <a:stretch>
            <a:fillRect/>
          </a:stretch>
        </p:blipFill>
        <p:spPr bwMode="auto">
          <a:xfrm>
            <a:off x="0" y="549275"/>
            <a:ext cx="12192000" cy="5759450"/>
          </a:xfrm>
          <a:prstGeom prst="rect">
            <a:avLst/>
          </a:prstGeom>
          <a:noFill/>
          <a:ln w="9525">
            <a:noFill/>
            <a:miter lim="800000"/>
            <a:headEnd/>
            <a:tailEnd/>
          </a:ln>
        </p:spPr>
      </p:pic>
      <p:sp>
        <p:nvSpPr>
          <p:cNvPr id="4" name="Down Arrow 3"/>
          <p:cNvSpPr/>
          <p:nvPr/>
        </p:nvSpPr>
        <p:spPr>
          <a:xfrm rot="4702162">
            <a:off x="4191001" y="2324098"/>
            <a:ext cx="323850" cy="1314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rot="3758230">
            <a:off x="5648325" y="1543050"/>
            <a:ext cx="323850" cy="1314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rot="4671007">
            <a:off x="6105526" y="3086099"/>
            <a:ext cx="323850" cy="1314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32756" y="3981798"/>
            <a:ext cx="5087389" cy="26600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Zaghloul</a:t>
            </a:r>
            <a:r>
              <a:rPr lang="en-US" dirty="0" smtClean="0"/>
              <a:t> et al </a:t>
            </a:r>
            <a:r>
              <a:rPr lang="en-US" dirty="0" err="1" smtClean="0"/>
              <a:t>Jama</a:t>
            </a:r>
            <a:r>
              <a:rPr lang="en-US" dirty="0" smtClean="0"/>
              <a:t> surgery 2018/2019</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smtClean="0"/>
              <a:t>Postop</a:t>
            </a:r>
            <a:r>
              <a:rPr lang="en-US" dirty="0" smtClean="0"/>
              <a:t> bladder</a:t>
            </a:r>
          </a:p>
          <a:p>
            <a:r>
              <a:rPr lang="en-US" dirty="0" smtClean="0"/>
              <a:t>Originally phase III but changed to phase II (dropped the sequential chemo </a:t>
            </a:r>
            <a:r>
              <a:rPr lang="en-US" dirty="0" err="1" smtClean="0"/>
              <a:t>xrt</a:t>
            </a:r>
            <a:r>
              <a:rPr lang="en-US" dirty="0" smtClean="0"/>
              <a:t>)</a:t>
            </a:r>
          </a:p>
          <a:p>
            <a:r>
              <a:rPr lang="en-US" dirty="0" smtClean="0"/>
              <a:t>Chemo </a:t>
            </a:r>
            <a:r>
              <a:rPr lang="en-US" dirty="0" err="1" smtClean="0"/>
              <a:t>xrt</a:t>
            </a:r>
            <a:r>
              <a:rPr lang="en-US" dirty="0" smtClean="0"/>
              <a:t> </a:t>
            </a:r>
            <a:r>
              <a:rPr lang="en-US" dirty="0" err="1" smtClean="0"/>
              <a:t>vs</a:t>
            </a:r>
            <a:r>
              <a:rPr lang="en-US" dirty="0" smtClean="0"/>
              <a:t> chemo alone</a:t>
            </a:r>
          </a:p>
          <a:p>
            <a:r>
              <a:rPr lang="en-US" dirty="0" smtClean="0"/>
              <a:t>Primary: LRFS</a:t>
            </a:r>
          </a:p>
          <a:p>
            <a:r>
              <a:rPr lang="en-US" dirty="0" smtClean="0"/>
              <a:t>70yo</a:t>
            </a:r>
          </a:p>
          <a:p>
            <a:r>
              <a:rPr lang="en-US" dirty="0" smtClean="0"/>
              <a:t>T3b, grade 3, +</a:t>
            </a:r>
            <a:r>
              <a:rPr lang="en-US" dirty="0" err="1" smtClean="0"/>
              <a:t>ve</a:t>
            </a:r>
            <a:r>
              <a:rPr lang="en-US" dirty="0" smtClean="0"/>
              <a:t> LN</a:t>
            </a:r>
          </a:p>
          <a:p>
            <a:r>
              <a:rPr lang="en-US" dirty="0" smtClean="0"/>
              <a:t>Negative margins</a:t>
            </a:r>
          </a:p>
          <a:p>
            <a:r>
              <a:rPr lang="en-US" dirty="0" smtClean="0"/>
              <a:t>91% &gt;= T3b</a:t>
            </a:r>
          </a:p>
          <a:p>
            <a:r>
              <a:rPr lang="en-US" dirty="0" smtClean="0"/>
              <a:t>45Gy/1.5Gy BID </a:t>
            </a:r>
            <a:r>
              <a:rPr lang="en-US" dirty="0" smtClean="0">
                <a:solidFill>
                  <a:srgbClr val="FF0000"/>
                </a:solidFill>
              </a:rPr>
              <a:t>(TO PELVIC LYMPH NODES AND CYSTECTOMY BED! BOTH)</a:t>
            </a:r>
          </a:p>
          <a:p>
            <a:r>
              <a:rPr lang="en-US" dirty="0" err="1" smtClean="0"/>
              <a:t>Cis</a:t>
            </a:r>
            <a:r>
              <a:rPr lang="en-US" dirty="0" smtClean="0"/>
              <a:t>/gem</a:t>
            </a:r>
          </a:p>
          <a:p>
            <a:r>
              <a:rPr lang="en-US" dirty="0" smtClean="0"/>
              <a:t>~50% </a:t>
            </a:r>
            <a:r>
              <a:rPr lang="en-US" dirty="0" err="1" smtClean="0"/>
              <a:t>urothelial</a:t>
            </a:r>
            <a:r>
              <a:rPr lang="en-US" dirty="0" smtClean="0"/>
              <a:t>/~50% </a:t>
            </a:r>
            <a:r>
              <a:rPr lang="en-US" dirty="0" err="1" smtClean="0"/>
              <a:t>squamous</a:t>
            </a:r>
            <a:endParaRPr lang="en-US" dirty="0" smtClean="0"/>
          </a:p>
          <a:p>
            <a:r>
              <a:rPr lang="en-US" dirty="0" smtClean="0"/>
              <a:t>2yr LRFS 96% (+XRT) vs. 69% (DFS 70% vs. 60%) (OS 70% vs. 60%)</a:t>
            </a:r>
          </a:p>
          <a:p>
            <a:r>
              <a:rPr lang="en-US" dirty="0" smtClean="0"/>
              <a:t>7% grade 3 GI toxicity</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5F8B3-72FE-405D-8A20-6519B859DBD1}"/>
              </a:ext>
            </a:extLst>
          </p:cNvPr>
          <p:cNvSpPr>
            <a:spLocks noGrp="1"/>
          </p:cNvSpPr>
          <p:nvPr>
            <p:ph type="title"/>
          </p:nvPr>
        </p:nvSpPr>
        <p:spPr/>
        <p:txBody>
          <a:bodyPr/>
          <a:lstStyle/>
          <a:p>
            <a:r>
              <a:rPr lang="en-US" dirty="0"/>
              <a:t>NRG GU001</a:t>
            </a:r>
          </a:p>
        </p:txBody>
      </p:sp>
      <p:sp>
        <p:nvSpPr>
          <p:cNvPr id="3" name="Content Placeholder 2">
            <a:extLst>
              <a:ext uri="{FF2B5EF4-FFF2-40B4-BE49-F238E27FC236}">
                <a16:creationId xmlns:a16="http://schemas.microsoft.com/office/drawing/2014/main" id="{F0290031-B34D-4E18-8E5C-6A389E9E4A38}"/>
              </a:ext>
            </a:extLst>
          </p:cNvPr>
          <p:cNvSpPr>
            <a:spLocks noGrp="1"/>
          </p:cNvSpPr>
          <p:nvPr>
            <p:ph idx="1"/>
          </p:nvPr>
        </p:nvSpPr>
        <p:spPr/>
        <p:txBody>
          <a:bodyPr/>
          <a:lstStyle/>
          <a:p>
            <a:r>
              <a:rPr lang="en-US" dirty="0"/>
              <a:t>RANDOMIZED PHASE II TRIAL OF POSTOPERATIVE ADJUVANT IMRT FOLLOWING CYSTECTOMY FOR pT3/pT4 UROTHELIAL BLADDER CANCER</a:t>
            </a:r>
          </a:p>
          <a:p>
            <a:r>
              <a:rPr lang="en-US" dirty="0"/>
              <a:t>pT3/T4, pN0-N2 (highest risk if &lt;10LN dissected)</a:t>
            </a:r>
          </a:p>
          <a:p>
            <a:pPr marL="0" indent="0">
              <a:buNone/>
            </a:pPr>
            <a:r>
              <a:rPr lang="en-US" dirty="0"/>
              <a:t>50.4Gy/28fx (lymph nodes if margins negative (add cystectomy bed if margins positive)</a:t>
            </a:r>
          </a:p>
          <a:p>
            <a:pPr marL="0" indent="0">
              <a:buNone/>
            </a:pPr>
            <a:endParaRPr lang="en-US" dirty="0"/>
          </a:p>
        </p:txBody>
      </p:sp>
    </p:spTree>
    <p:extLst>
      <p:ext uri="{BB962C8B-B14F-4D97-AF65-F5344CB8AC3E}">
        <p14:creationId xmlns:p14="http://schemas.microsoft.com/office/powerpoint/2010/main" val="1555663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03C3-9C92-4900-BE14-4BCD00F1C12D}"/>
              </a:ext>
            </a:extLst>
          </p:cNvPr>
          <p:cNvSpPr>
            <a:spLocks noGrp="1"/>
          </p:cNvSpPr>
          <p:nvPr>
            <p:ph type="title"/>
          </p:nvPr>
        </p:nvSpPr>
        <p:spPr/>
        <p:txBody>
          <a:bodyPr/>
          <a:lstStyle/>
          <a:p>
            <a:r>
              <a:rPr lang="en-US" dirty="0"/>
              <a:t>Post TURBT – consider CRT for high risk </a:t>
            </a:r>
            <a:r>
              <a:rPr lang="en-US" dirty="0" smtClean="0"/>
              <a:t>T1</a:t>
            </a:r>
            <a:br>
              <a:rPr lang="en-US" dirty="0" smtClean="0"/>
            </a:br>
            <a:r>
              <a:rPr lang="en-US" dirty="0" smtClean="0"/>
              <a:t>(Weiss et al JCO 2006)</a:t>
            </a:r>
            <a:endParaRPr lang="en-US" dirty="0"/>
          </a:p>
        </p:txBody>
      </p:sp>
      <p:sp>
        <p:nvSpPr>
          <p:cNvPr id="3" name="Content Placeholder 2">
            <a:extLst>
              <a:ext uri="{FF2B5EF4-FFF2-40B4-BE49-F238E27FC236}">
                <a16:creationId xmlns:a16="http://schemas.microsoft.com/office/drawing/2014/main" id="{EBCF9B6A-85E5-4BAD-86C1-F8D00AE0E3BA}"/>
              </a:ext>
            </a:extLst>
          </p:cNvPr>
          <p:cNvSpPr>
            <a:spLocks noGrp="1"/>
          </p:cNvSpPr>
          <p:nvPr>
            <p:ph idx="1"/>
          </p:nvPr>
        </p:nvSpPr>
        <p:spPr/>
        <p:txBody>
          <a:bodyPr>
            <a:normAutofit fontScale="92500" lnSpcReduction="20000"/>
          </a:bodyPr>
          <a:lstStyle/>
          <a:p>
            <a:r>
              <a:rPr lang="en-US" dirty="0"/>
              <a:t>Single </a:t>
            </a:r>
            <a:r>
              <a:rPr lang="en-US" dirty="0" smtClean="0"/>
              <a:t>institution, Germany (their institution policy to offer CRT since 1982 for “high risk” features)</a:t>
            </a:r>
          </a:p>
          <a:p>
            <a:r>
              <a:rPr lang="en-US" dirty="0" smtClean="0"/>
              <a:t>TURBT – T1 high risk (CRT as alternative to </a:t>
            </a:r>
            <a:r>
              <a:rPr lang="en-US" dirty="0" err="1" smtClean="0"/>
              <a:t>intravesical</a:t>
            </a:r>
            <a:r>
              <a:rPr lang="en-US" dirty="0" smtClean="0"/>
              <a:t> </a:t>
            </a:r>
            <a:r>
              <a:rPr lang="en-US" dirty="0" err="1" smtClean="0"/>
              <a:t>tx</a:t>
            </a:r>
            <a:r>
              <a:rPr lang="en-US" dirty="0" smtClean="0"/>
              <a:t> or early </a:t>
            </a:r>
            <a:r>
              <a:rPr lang="en-US" dirty="0" err="1" smtClean="0"/>
              <a:t>cystectomy</a:t>
            </a:r>
            <a:r>
              <a:rPr lang="en-US" dirty="0" smtClean="0"/>
              <a:t>)</a:t>
            </a:r>
          </a:p>
          <a:p>
            <a:r>
              <a:rPr lang="en-US" dirty="0" smtClean="0"/>
              <a:t>High risk features:</a:t>
            </a:r>
          </a:p>
          <a:p>
            <a:r>
              <a:rPr lang="en-US" dirty="0" smtClean="0"/>
              <a:t>T1 grade 3</a:t>
            </a:r>
          </a:p>
          <a:p>
            <a:r>
              <a:rPr lang="en-US" dirty="0" smtClean="0"/>
              <a:t>T1 grade ½ + </a:t>
            </a:r>
            <a:r>
              <a:rPr lang="en-US" dirty="0" err="1" smtClean="0"/>
              <a:t>Tis</a:t>
            </a:r>
            <a:r>
              <a:rPr lang="en-US" dirty="0" smtClean="0"/>
              <a:t> multifocal</a:t>
            </a:r>
          </a:p>
          <a:p>
            <a:r>
              <a:rPr lang="en-US" dirty="0" smtClean="0"/>
              <a:t>Multiple recurrences</a:t>
            </a:r>
          </a:p>
          <a:p>
            <a:r>
              <a:rPr lang="en-US" dirty="0" smtClean="0"/>
              <a:t>Tumor &gt;5cm</a:t>
            </a:r>
          </a:p>
          <a:p>
            <a:r>
              <a:rPr lang="en-US" dirty="0" smtClean="0"/>
              <a:t>80% kept bladder, 70% delighted with urinary </a:t>
            </a:r>
            <a:r>
              <a:rPr lang="en-US" dirty="0" err="1" smtClean="0"/>
              <a:t>sx</a:t>
            </a:r>
            <a:endParaRPr lang="en-US" dirty="0" smtClean="0"/>
          </a:p>
          <a:p>
            <a:r>
              <a:rPr lang="en-US" dirty="0" smtClean="0"/>
              <a:t>5yr LF 20%, 10yr LF 30% (so can potentially save some bladders)</a:t>
            </a:r>
          </a:p>
        </p:txBody>
      </p:sp>
    </p:spTree>
    <p:extLst>
      <p:ext uri="{BB962C8B-B14F-4D97-AF65-F5344CB8AC3E}">
        <p14:creationId xmlns:p14="http://schemas.microsoft.com/office/powerpoint/2010/main" val="3026561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Radiation Option for T1 bladder</a:t>
            </a:r>
          </a:p>
        </p:txBody>
      </p:sp>
      <p:pic>
        <p:nvPicPr>
          <p:cNvPr id="25603" name="Picture 2"/>
          <p:cNvPicPr>
            <a:picLocks noChangeAspect="1" noChangeArrowheads="1"/>
          </p:cNvPicPr>
          <p:nvPr/>
        </p:nvPicPr>
        <p:blipFill>
          <a:blip r:embed="rId2" cstate="print"/>
          <a:srcRect/>
          <a:stretch>
            <a:fillRect/>
          </a:stretch>
        </p:blipFill>
        <p:spPr bwMode="auto">
          <a:xfrm>
            <a:off x="914400" y="1600200"/>
            <a:ext cx="9118600" cy="370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Biomarkers – MRE11 (?? DNA damaging signaling protein)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Samples from BCON and BC2001 (Walker et al IJROBP 2019) could not validate MRE11 as a biomarker for CRT bladder preservation</a:t>
            </a:r>
          </a:p>
          <a:p>
            <a:r>
              <a:rPr lang="en-US" dirty="0" smtClean="0"/>
              <a:t>MRE11 high expression better outcomes in another study (</a:t>
            </a:r>
            <a:r>
              <a:rPr lang="en-US" dirty="0" err="1" smtClean="0"/>
              <a:t>Choudhary</a:t>
            </a:r>
            <a:r>
              <a:rPr lang="en-US" dirty="0" smtClean="0"/>
              <a:t> et al 3yr CSS 43% vs. 69%) for bladder preservation</a:t>
            </a:r>
          </a:p>
          <a:p>
            <a:r>
              <a:rPr lang="en-US" dirty="0" smtClean="0"/>
              <a:t>So far no MRE11 and </a:t>
            </a:r>
            <a:r>
              <a:rPr lang="en-US" dirty="0" err="1" smtClean="0"/>
              <a:t>cystectomy</a:t>
            </a:r>
            <a:r>
              <a:rPr lang="en-US" dirty="0" smtClean="0"/>
              <a:t> correlation</a:t>
            </a:r>
          </a:p>
          <a:p>
            <a:r>
              <a:rPr lang="en-US" dirty="0" smtClean="0"/>
              <a:t>Unusual that high expression would predict better response to radiation</a:t>
            </a:r>
          </a:p>
          <a:p>
            <a:r>
              <a:rPr lang="en-US" dirty="0" smtClean="0"/>
              <a:t>RTOG pooled analysis thought MRE11 nuclear to </a:t>
            </a:r>
            <a:r>
              <a:rPr lang="en-US" dirty="0" err="1" smtClean="0"/>
              <a:t>cytoplasmic</a:t>
            </a:r>
            <a:r>
              <a:rPr lang="en-US" dirty="0" smtClean="0"/>
              <a:t> ratio more important (disease specific mortality 41% if N/C &lt;1.49 vs. 21% if N/C &gt;1.49, more nuclear expression of MRE11 did better?)</a:t>
            </a:r>
          </a:p>
          <a:p>
            <a:r>
              <a:rPr lang="en-US" dirty="0" smtClean="0"/>
              <a:t>Other biomarkers </a:t>
            </a:r>
            <a:r>
              <a:rPr lang="en-US" dirty="0" err="1" smtClean="0"/>
              <a:t>microRNA</a:t>
            </a:r>
            <a:r>
              <a:rPr lang="en-US" dirty="0" smtClean="0"/>
              <a:t>: miR-23a, miR-27a (associated with complete response to CRT bladder preservation) </a:t>
            </a:r>
            <a:br>
              <a:rPr lang="en-US" dirty="0" smtClean="0"/>
            </a:br>
            <a:r>
              <a:rPr lang="en-US" dirty="0" smtClean="0"/>
              <a:t>(</a:t>
            </a:r>
            <a:r>
              <a:rPr lang="en-US" dirty="0" err="1" smtClean="0"/>
              <a:t>Meng</a:t>
            </a:r>
            <a:r>
              <a:rPr lang="en-US" dirty="0" smtClean="0"/>
              <a:t>, </a:t>
            </a:r>
            <a:r>
              <a:rPr lang="en-US" dirty="0" err="1" smtClean="0"/>
              <a:t>Chakravarti</a:t>
            </a:r>
            <a:r>
              <a:rPr lang="en-US" dirty="0" smtClean="0"/>
              <a:t> et al 2018)</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6225" y="304800"/>
            <a:ext cx="11449050" cy="8402300"/>
          </a:xfrm>
          <a:prstGeom prst="rect">
            <a:avLst/>
          </a:prstGeom>
        </p:spPr>
        <p:txBody>
          <a:bodyPr wrap="square">
            <a:spAutoFit/>
          </a:bodyPr>
          <a:lstStyle/>
          <a:p>
            <a:r>
              <a:rPr lang="en-US" dirty="0" smtClean="0"/>
              <a:t>Out of 465 eligible pts, tissue was available and MRE11 N/C</a:t>
            </a:r>
          </a:p>
          <a:p>
            <a:r>
              <a:rPr lang="en-US" dirty="0" smtClean="0"/>
              <a:t>determined for 135. Analyzable pts were less likely to be white (</a:t>
            </a:r>
          </a:p>
          <a:p>
            <a:r>
              <a:rPr lang="en-US" dirty="0" smtClean="0"/>
              <a:t>P</a:t>
            </a:r>
          </a:p>
          <a:p>
            <a:r>
              <a:rPr lang="en-US" dirty="0" smtClean="0"/>
              <a:t>Z</a:t>
            </a:r>
          </a:p>
          <a:p>
            <a:r>
              <a:rPr lang="en-US" dirty="0" smtClean="0"/>
              <a:t>0.0001) and more likely to be T2 (</a:t>
            </a:r>
          </a:p>
          <a:p>
            <a:r>
              <a:rPr lang="en-US" dirty="0" smtClean="0"/>
              <a:t>P</a:t>
            </a:r>
          </a:p>
          <a:p>
            <a:r>
              <a:rPr lang="en-US" dirty="0" smtClean="0"/>
              <a:t>Z</a:t>
            </a:r>
          </a:p>
          <a:p>
            <a:r>
              <a:rPr lang="en-US" dirty="0" smtClean="0"/>
              <a:t>0.0003). Median MRE11 N/C was</a:t>
            </a:r>
          </a:p>
          <a:p>
            <a:r>
              <a:rPr lang="en-US" dirty="0" smtClean="0"/>
              <a:t>2.41 (min-max: 0.69-6.03). Pts with MRE11 N/C</a:t>
            </a:r>
          </a:p>
          <a:p>
            <a:r>
              <a:rPr lang="en-US" dirty="0" smtClean="0"/>
              <a:t>1.49 (lower quartile)</a:t>
            </a:r>
          </a:p>
          <a:p>
            <a:r>
              <a:rPr lang="en-US" dirty="0" smtClean="0"/>
              <a:t>were associated with significantly higher DSM (HR</a:t>
            </a:r>
          </a:p>
          <a:p>
            <a:r>
              <a:rPr lang="en-US" dirty="0" smtClean="0"/>
              <a:t>Z</a:t>
            </a:r>
          </a:p>
          <a:p>
            <a:r>
              <a:rPr lang="en-US" dirty="0" smtClean="0"/>
              <a:t>2, 95% CI: 1.1, 3.8,</a:t>
            </a:r>
          </a:p>
          <a:p>
            <a:r>
              <a:rPr lang="en-US" dirty="0" smtClean="0"/>
              <a:t>P</a:t>
            </a:r>
          </a:p>
          <a:p>
            <a:r>
              <a:rPr lang="en-US" dirty="0" smtClean="0"/>
              <a:t>Z</a:t>
            </a:r>
          </a:p>
          <a:p>
            <a:r>
              <a:rPr lang="en-US" dirty="0" smtClean="0"/>
              <a:t>0.03). The 4-year DSM was 41% for pts with MER11 N/C</a:t>
            </a:r>
          </a:p>
          <a:p>
            <a:r>
              <a:rPr lang="en-US" dirty="0" smtClean="0"/>
              <a:t>1.49 vs.</a:t>
            </a:r>
          </a:p>
          <a:p>
            <a:r>
              <a:rPr lang="en-US" dirty="0" smtClean="0"/>
              <a:t>21% for pts with MER11 N/C was</a:t>
            </a:r>
          </a:p>
          <a:p>
            <a:r>
              <a:rPr lang="en-US" dirty="0" smtClean="0"/>
              <a:t>&gt;</a:t>
            </a:r>
          </a:p>
          <a:p>
            <a:r>
              <a:rPr lang="en-US" dirty="0" smtClean="0"/>
              <a:t>1.49. MRE11 N/C was not associated</a:t>
            </a:r>
          </a:p>
          <a:p>
            <a:r>
              <a:rPr lang="en-US" dirty="0" smtClean="0"/>
              <a:t>with OS or BIS.</a:t>
            </a:r>
          </a:p>
          <a:p>
            <a:r>
              <a:rPr lang="en-US" dirty="0" smtClean="0"/>
              <a:t>Conclusion:</a:t>
            </a:r>
          </a:p>
          <a:p>
            <a:r>
              <a:rPr lang="en-US" dirty="0" smtClean="0"/>
              <a:t>AQUA analysis allows precise measurement of this marker in</a:t>
            </a:r>
          </a:p>
          <a:p>
            <a:r>
              <a:rPr lang="en-US" dirty="0" smtClean="0"/>
              <a:t>tissue samples. Low expression of MRE11 N/C (</a:t>
            </a:r>
          </a:p>
          <a:p>
            <a:r>
              <a:rPr lang="en-US" dirty="0" smtClean="0"/>
              <a:t>1.49) is associated with</a:t>
            </a:r>
          </a:p>
          <a:p>
            <a:r>
              <a:rPr lang="en-US" dirty="0" smtClean="0"/>
              <a:t>significantly higher DSM. This adds further evidence of MRE11 as a</a:t>
            </a:r>
          </a:p>
          <a:p>
            <a:r>
              <a:rPr lang="en-US" dirty="0" smtClean="0"/>
              <a:t>potential RT response biomarker for selection of pts most likely to respond</a:t>
            </a:r>
          </a:p>
          <a:p>
            <a:r>
              <a:rPr lang="en-US" dirty="0" smtClean="0"/>
              <a:t>to bladder-sparing CRT.</a:t>
            </a:r>
          </a:p>
          <a:p>
            <a:r>
              <a:rPr lang="en-US" dirty="0" smtClean="0"/>
              <a:t>Supported by NCI grants U10CA180868, U10CA180822,</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p:cNvPicPr>
          <p:nvPr/>
        </p:nvPicPr>
        <p:blipFill>
          <a:blip r:embed="rId2" cstate="print"/>
          <a:srcRect/>
          <a:stretch>
            <a:fillRect/>
          </a:stretch>
        </p:blipFill>
        <p:spPr bwMode="auto">
          <a:xfrm>
            <a:off x="186267" y="0"/>
            <a:ext cx="12005733"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BE3A2C-79EC-4711-BAAB-4B51AABFADC4}"/>
              </a:ext>
            </a:extLst>
          </p:cNvPr>
          <p:cNvPicPr>
            <a:picLocks noChangeAspect="1"/>
          </p:cNvPicPr>
          <p:nvPr/>
        </p:nvPicPr>
        <p:blipFill rotWithShape="1">
          <a:blip r:embed="rId2" cstate="print"/>
          <a:srcRect l="11212" t="18969" r="26933" b="16564"/>
          <a:stretch/>
        </p:blipFill>
        <p:spPr>
          <a:xfrm>
            <a:off x="1036953" y="414777"/>
            <a:ext cx="9921265" cy="5816341"/>
          </a:xfrm>
          <a:prstGeom prst="rect">
            <a:avLst/>
          </a:prstGeom>
        </p:spPr>
      </p:pic>
    </p:spTree>
    <p:extLst>
      <p:ext uri="{BB962C8B-B14F-4D97-AF65-F5344CB8AC3E}">
        <p14:creationId xmlns:p14="http://schemas.microsoft.com/office/powerpoint/2010/main" val="107387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p:cNvSpPr>
          <p:nvPr>
            <p:ph idx="1"/>
          </p:nvPr>
        </p:nvSpPr>
        <p:spPr>
          <a:xfrm>
            <a:off x="0" y="762000"/>
            <a:ext cx="12192000" cy="5791200"/>
          </a:xfrm>
        </p:spPr>
        <p:txBody>
          <a:bodyPr/>
          <a:lstStyle/>
          <a:p>
            <a:pPr eaLnBrk="1" hangingPunct="1">
              <a:lnSpc>
                <a:spcPct val="80000"/>
              </a:lnSpc>
            </a:pPr>
            <a:r>
              <a:rPr lang="en-US" altLang="en-US" sz="2600" dirty="0" smtClean="0"/>
              <a:t>History</a:t>
            </a:r>
          </a:p>
          <a:p>
            <a:pPr lvl="1" eaLnBrk="1" hangingPunct="1">
              <a:lnSpc>
                <a:spcPct val="80000"/>
              </a:lnSpc>
            </a:pPr>
            <a:r>
              <a:rPr lang="en-US" altLang="en-US" sz="2200" dirty="0" smtClean="0"/>
              <a:t>Characterize </a:t>
            </a:r>
            <a:r>
              <a:rPr lang="en-US" altLang="en-US" sz="2200" dirty="0" err="1" smtClean="0"/>
              <a:t>sxs</a:t>
            </a:r>
            <a:r>
              <a:rPr lang="en-US" altLang="en-US" sz="2200" dirty="0" smtClean="0"/>
              <a:t>:</a:t>
            </a:r>
          </a:p>
          <a:p>
            <a:pPr lvl="2" eaLnBrk="1" hangingPunct="1">
              <a:lnSpc>
                <a:spcPct val="80000"/>
              </a:lnSpc>
            </a:pPr>
            <a:r>
              <a:rPr lang="en-US" altLang="en-US" sz="1900" dirty="0" smtClean="0"/>
              <a:t>**PAINLESS </a:t>
            </a:r>
            <a:r>
              <a:rPr lang="en-US" altLang="en-US" sz="1900" dirty="0" err="1" smtClean="0"/>
              <a:t>Hematuria</a:t>
            </a:r>
            <a:r>
              <a:rPr lang="en-US" altLang="en-US" sz="1900" dirty="0" smtClean="0"/>
              <a:t> (75%)</a:t>
            </a:r>
          </a:p>
          <a:p>
            <a:pPr lvl="2" eaLnBrk="1" hangingPunct="1">
              <a:lnSpc>
                <a:spcPct val="80000"/>
              </a:lnSpc>
            </a:pPr>
            <a:r>
              <a:rPr lang="en-US" altLang="en-US" sz="1900" dirty="0" err="1" smtClean="0"/>
              <a:t>Irritative</a:t>
            </a:r>
            <a:r>
              <a:rPr lang="en-US" altLang="en-US" sz="1900" dirty="0" smtClean="0"/>
              <a:t> voiding (25-30%)</a:t>
            </a:r>
          </a:p>
          <a:p>
            <a:pPr lvl="2" eaLnBrk="1" hangingPunct="1">
              <a:lnSpc>
                <a:spcPct val="80000"/>
              </a:lnSpc>
            </a:pPr>
            <a:r>
              <a:rPr lang="en-US" altLang="en-US" sz="1900" dirty="0" smtClean="0"/>
              <a:t>Pelvic pain</a:t>
            </a:r>
          </a:p>
          <a:p>
            <a:pPr lvl="2" eaLnBrk="1" hangingPunct="1">
              <a:lnSpc>
                <a:spcPct val="80000"/>
              </a:lnSpc>
            </a:pPr>
            <a:r>
              <a:rPr lang="en-US" altLang="en-US" sz="1900" dirty="0" smtClean="0"/>
              <a:t>Back pain</a:t>
            </a:r>
            <a:endParaRPr lang="en-US" altLang="en-US" sz="2600" dirty="0" smtClean="0"/>
          </a:p>
          <a:p>
            <a:pPr eaLnBrk="1" hangingPunct="1">
              <a:lnSpc>
                <a:spcPct val="80000"/>
              </a:lnSpc>
            </a:pPr>
            <a:r>
              <a:rPr lang="en-US" altLang="en-US" sz="3000" dirty="0" smtClean="0"/>
              <a:t>Risks:</a:t>
            </a:r>
          </a:p>
          <a:p>
            <a:pPr lvl="1" eaLnBrk="1" hangingPunct="1">
              <a:lnSpc>
                <a:spcPct val="80000"/>
              </a:lnSpc>
            </a:pPr>
            <a:r>
              <a:rPr lang="en-US" altLang="en-US" sz="2400" dirty="0" smtClean="0"/>
              <a:t>Chemical exposure</a:t>
            </a:r>
          </a:p>
          <a:p>
            <a:pPr lvl="2" eaLnBrk="1" hangingPunct="1">
              <a:lnSpc>
                <a:spcPct val="80000"/>
              </a:lnSpc>
            </a:pPr>
            <a:r>
              <a:rPr lang="en-US" altLang="en-US" sz="2000" b="1" dirty="0" smtClean="0"/>
              <a:t>Tobacco - increases risk 2-3x</a:t>
            </a:r>
          </a:p>
          <a:p>
            <a:pPr lvl="2" eaLnBrk="1" hangingPunct="1">
              <a:lnSpc>
                <a:spcPct val="80000"/>
              </a:lnSpc>
            </a:pPr>
            <a:r>
              <a:rPr lang="en-US" altLang="en-US" sz="2000" dirty="0" smtClean="0"/>
              <a:t>Aromatic amines, aniline dyes, and nitrites and nitrates (e.g. leather industry workers)</a:t>
            </a:r>
          </a:p>
          <a:p>
            <a:pPr lvl="2" eaLnBrk="1" hangingPunct="1">
              <a:lnSpc>
                <a:spcPct val="80000"/>
              </a:lnSpc>
            </a:pPr>
            <a:r>
              <a:rPr lang="en-US" altLang="en-US" sz="2000" dirty="0" err="1" smtClean="0"/>
              <a:t>Cyclophosphamide</a:t>
            </a:r>
            <a:endParaRPr lang="en-US" altLang="en-US" sz="2000" dirty="0" smtClean="0"/>
          </a:p>
          <a:p>
            <a:pPr lvl="1" eaLnBrk="1" hangingPunct="1">
              <a:lnSpc>
                <a:spcPct val="80000"/>
              </a:lnSpc>
            </a:pPr>
            <a:r>
              <a:rPr lang="en-US" altLang="en-US" sz="2400" dirty="0" smtClean="0"/>
              <a:t>Chronic irritation – </a:t>
            </a:r>
            <a:r>
              <a:rPr lang="en-US" altLang="en-US" sz="2400" i="1" dirty="0" err="1" smtClean="0"/>
              <a:t>squamous</a:t>
            </a:r>
            <a:r>
              <a:rPr lang="en-US" altLang="en-US" sz="2400" i="1" dirty="0" smtClean="0"/>
              <a:t> cell carcinoma</a:t>
            </a:r>
          </a:p>
          <a:p>
            <a:pPr lvl="2" eaLnBrk="1" hangingPunct="1">
              <a:lnSpc>
                <a:spcPct val="80000"/>
              </a:lnSpc>
            </a:pPr>
            <a:r>
              <a:rPr lang="en-US" altLang="en-US" sz="2000" dirty="0" smtClean="0"/>
              <a:t>Indwelling catheters</a:t>
            </a:r>
          </a:p>
          <a:p>
            <a:pPr lvl="2" eaLnBrk="1" hangingPunct="1">
              <a:lnSpc>
                <a:spcPct val="80000"/>
              </a:lnSpc>
            </a:pPr>
            <a:r>
              <a:rPr lang="en-US" altLang="en-US" sz="2000" dirty="0" err="1" smtClean="0"/>
              <a:t>Schistosoma</a:t>
            </a:r>
            <a:r>
              <a:rPr lang="en-US" altLang="en-US" sz="2000" dirty="0" smtClean="0"/>
              <a:t> </a:t>
            </a:r>
            <a:r>
              <a:rPr lang="en-US" altLang="en-US" sz="2000" dirty="0" err="1" smtClean="0"/>
              <a:t>haematobium</a:t>
            </a:r>
            <a:endParaRPr lang="en-US" altLang="en-US" sz="2000" dirty="0" smtClean="0"/>
          </a:p>
          <a:p>
            <a:pPr lvl="2" eaLnBrk="1" hangingPunct="1">
              <a:lnSpc>
                <a:spcPct val="80000"/>
              </a:lnSpc>
            </a:pPr>
            <a:r>
              <a:rPr lang="en-US" altLang="en-US" sz="2000" dirty="0" smtClean="0"/>
              <a:t>Pelvic RT</a:t>
            </a:r>
          </a:p>
          <a:p>
            <a:pPr lvl="1" eaLnBrk="1" hangingPunct="1">
              <a:lnSpc>
                <a:spcPct val="80000"/>
              </a:lnSpc>
            </a:pPr>
            <a:r>
              <a:rPr lang="en-US" altLang="en-US" sz="2400" dirty="0" err="1" smtClean="0"/>
              <a:t>Urachal</a:t>
            </a:r>
            <a:r>
              <a:rPr lang="en-US" altLang="en-US" sz="2400" dirty="0" smtClean="0"/>
              <a:t> remnant - </a:t>
            </a:r>
            <a:r>
              <a:rPr lang="en-US" altLang="en-US" sz="2400" i="1" dirty="0" err="1" smtClean="0"/>
              <a:t>adenocarcinoma</a:t>
            </a:r>
            <a:endParaRPr lang="en-US" altLang="en-US" sz="2400" i="1" dirty="0" smtClean="0"/>
          </a:p>
          <a:p>
            <a:pPr eaLnBrk="1" hangingPunct="1">
              <a:lnSpc>
                <a:spcPct val="80000"/>
              </a:lnSpc>
            </a:pPr>
            <a:endParaRPr lang="en-US" altLang="en-US" sz="2400" dirty="0" smtClean="0"/>
          </a:p>
          <a:p>
            <a:pPr lvl="1" eaLnBrk="1" hangingPunct="1">
              <a:lnSpc>
                <a:spcPct val="80000"/>
              </a:lnSpc>
            </a:pPr>
            <a:endParaRPr lang="en-US" altLang="en-US" sz="2000" dirty="0" smtClean="0"/>
          </a:p>
          <a:p>
            <a:pPr lvl="2" eaLnBrk="1" hangingPunct="1">
              <a:lnSpc>
                <a:spcPct val="80000"/>
              </a:lnSpc>
            </a:pPr>
            <a:endParaRPr lang="en-US" altLang="en-US" sz="1600" dirty="0" smtClean="0"/>
          </a:p>
          <a:p>
            <a:pPr lvl="2" eaLnBrk="1" hangingPunct="1">
              <a:lnSpc>
                <a:spcPct val="80000"/>
              </a:lnSpc>
            </a:pPr>
            <a:endParaRPr lang="en-US" altLang="en-US" sz="1600" dirty="0" smtClean="0"/>
          </a:p>
          <a:p>
            <a:pPr lvl="2" eaLnBrk="1" hangingPunct="1">
              <a:lnSpc>
                <a:spcPct val="80000"/>
              </a:lnSpc>
            </a:pPr>
            <a:endParaRPr lang="en-US" altLang="en-US" sz="2000" dirty="0" smtClean="0"/>
          </a:p>
          <a:p>
            <a:pPr lvl="2" eaLnBrk="1" hangingPunct="1">
              <a:lnSpc>
                <a:spcPct val="80000"/>
              </a:lnSpc>
            </a:pPr>
            <a:endParaRPr lang="en-US" altLang="en-US" sz="2000" dirty="0" smtClean="0"/>
          </a:p>
          <a:p>
            <a:pPr lvl="1" eaLnBrk="1" hangingPunct="1">
              <a:lnSpc>
                <a:spcPct val="80000"/>
              </a:lnSpc>
            </a:pPr>
            <a:endParaRPr lang="en-US" altLang="en-US" sz="18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45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5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45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5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459">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459">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459">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459">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459">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45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3637</TotalTime>
  <Words>5426</Words>
  <Application>Microsoft Office PowerPoint</Application>
  <PresentationFormat>Widescreen</PresentationFormat>
  <Paragraphs>484</Paragraphs>
  <Slides>65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ＭＳ Ｐゴシック</vt:lpstr>
      <vt:lpstr>游ゴシック</vt:lpstr>
      <vt:lpstr>Arial</vt:lpstr>
      <vt:lpstr>Arial</vt:lpstr>
      <vt:lpstr>Baekmuk Gulim</vt:lpstr>
      <vt:lpstr>Calibri</vt:lpstr>
      <vt:lpstr>Calibri Light</vt:lpstr>
      <vt:lpstr>Tahoma</vt:lpstr>
      <vt:lpstr>Times New Roman</vt:lpstr>
      <vt:lpstr>Wingdings</vt:lpstr>
      <vt:lpstr>Office Theme</vt:lpstr>
      <vt:lpstr>Bladder Cancer</vt:lpstr>
      <vt:lpstr>Bladder Cancer</vt:lpstr>
      <vt:lpstr>RTOG Trials</vt:lpstr>
      <vt:lpstr>Epidemiology</vt:lpstr>
      <vt:lpstr>Bladder T-stage</vt:lpstr>
      <vt:lpstr>PowerPoint Presentation</vt:lpstr>
      <vt:lpstr>PowerPoint Presentation</vt:lpstr>
      <vt:lpstr>PowerPoint Presentation</vt:lpstr>
      <vt:lpstr>PowerPoint Presentation</vt:lpstr>
      <vt:lpstr>PowerPoint Presentation</vt:lpstr>
      <vt:lpstr>PowerPoint Presentation</vt:lpstr>
      <vt:lpstr>Bladder Cancer – Via Oncology 2021</vt:lpstr>
      <vt:lpstr>T2 Tumors and bladder preservation chemoXRT </vt:lpstr>
      <vt:lpstr>BC2001 (James NEJM 2014)</vt:lpstr>
      <vt:lpstr>BC2001 UK Study</vt:lpstr>
      <vt:lpstr>BC2001 (Hall JCO 2017 abstract)</vt:lpstr>
      <vt:lpstr>BC2001 – pooled analysis</vt:lpstr>
      <vt:lpstr>Another option for bimodality (chemoRT)</vt:lpstr>
      <vt:lpstr>Background – how did we get to the BC2001</vt:lpstr>
      <vt:lpstr>RTOG 0233 Mitin et al 2013</vt:lpstr>
      <vt:lpstr>Pooled RTOG analysis (Mak, Shipley et al JCO 2014)</vt:lpstr>
      <vt:lpstr>RTOG 0712 (Coen, Shipley et al JCO 2019)</vt:lpstr>
      <vt:lpstr>RTOG 0712 Radiation plan!</vt:lpstr>
      <vt:lpstr>Chemo</vt:lpstr>
      <vt:lpstr>SWOG/NRG 1806 Efstathiou planned trial</vt:lpstr>
      <vt:lpstr>Radiation Therapy Fields for Bladder Preservation</vt:lpstr>
      <vt:lpstr>Bladder Initial Fields</vt:lpstr>
      <vt:lpstr>Boost Fields</vt:lpstr>
      <vt:lpstr>PowerPoint Presentation</vt:lpstr>
      <vt:lpstr>PowerPoint Presentation</vt:lpstr>
      <vt:lpstr>PowerPoint Presentation</vt:lpstr>
      <vt:lpstr>PowerPoint Presentation</vt:lpstr>
      <vt:lpstr>Other Options</vt:lpstr>
      <vt:lpstr>Draw your fields.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Dose Constraints (RTOG 0712)</vt:lpstr>
      <vt:lpstr>Dose Constraints (MSKCC)</vt:lpstr>
      <vt:lpstr>Another option for bimodality (chemoRT)</vt:lpstr>
      <vt:lpstr>PowerPoint Presentation</vt:lpstr>
      <vt:lpstr>PowerPoint Presentation</vt:lpstr>
      <vt:lpstr>PowerPoint Presentation</vt:lpstr>
      <vt:lpstr>PowerPoint Presentation</vt:lpstr>
      <vt:lpstr>PowerPoint Presentation</vt:lpstr>
      <vt:lpstr>Review Questions -- </vt:lpstr>
      <vt:lpstr>PowerPoint Presentation</vt:lpstr>
      <vt:lpstr>Follow-up for bladder sparing patients</vt:lpstr>
      <vt:lpstr>We rarely see definitive so what about postop?</vt:lpstr>
      <vt:lpstr>Baumann et al 2016 – postop Bladder</vt:lpstr>
      <vt:lpstr>Baumann et al IJROBP 2016 (CTV LN, PTV5-7mm)</vt:lpstr>
      <vt:lpstr>PowerPoint Presentation</vt:lpstr>
      <vt:lpstr>PowerPoint Presentation</vt:lpstr>
      <vt:lpstr>Baumann – cystectomy bed only if +ve margins</vt:lpstr>
      <vt:lpstr>Zaghloul et al Jama surgery 2018/2019</vt:lpstr>
      <vt:lpstr>NRG GU001</vt:lpstr>
      <vt:lpstr>Post TURBT – consider CRT for high risk T1 (Weiss et al JCO 2006)</vt:lpstr>
      <vt:lpstr>Radiation Option for T1 bladder</vt:lpstr>
      <vt:lpstr>Biomarkers – MRE11 (?? DNA damaging signaling protein)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Bladder Cancer</dc:title>
  <dc:creator>Dandapani, Savita</dc:creator>
  <cp:lastModifiedBy>Savita Dandapani MD PhD</cp:lastModifiedBy>
  <cp:revision>285</cp:revision>
  <dcterms:created xsi:type="dcterms:W3CDTF">2019-06-24T06:10:56Z</dcterms:created>
  <dcterms:modified xsi:type="dcterms:W3CDTF">2021-05-11T23:45:05Z</dcterms:modified>
</cp:coreProperties>
</file>